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JIuHo72ofHKJTnzSxUFiqgAH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456334-063E-427B-9295-B0E88838A005}">
  <a:tblStyle styleId="{B2456334-063E-427B-9295-B0E88838A00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direct.com/topics/engineering/firefight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Microsoft JhengHei"/>
              <a:buNone/>
            </a:pPr>
            <a:r>
              <a:rPr lang="zh-TW">
                <a:latin typeface="Microsoft JhengHei"/>
                <a:ea typeface="Microsoft JhengHei"/>
                <a:cs typeface="Microsoft JhengHei"/>
                <a:sym typeface="Microsoft JhengHei"/>
              </a:rPr>
              <a:t>Proulx et al. (1995)調查了一個高層住宅樓的火災案例，發現 95% 位於火災樓層上方的響應者試圖使用煙霧繚繞的走廊或樓梯進行疏散。然而，有 38.8% 的響應者由於菸霧/熱量過多而放棄了疏散並留在了自己的單位中，最終在</a:t>
            </a:r>
            <a:r>
              <a:rPr lang="zh-TW" u="sng">
                <a:solidFill>
                  <a:schemeClr val="hlink"/>
                </a:solidFill>
                <a:latin typeface="Microsoft JhengHei"/>
                <a:ea typeface="Microsoft JhengHei"/>
                <a:cs typeface="Microsoft JhengHei"/>
                <a:sym typeface="Microsoft JhengHei"/>
                <a:hlinkClick r:id="rId3"/>
              </a:rPr>
              <a:t>消防員</a:t>
            </a:r>
            <a:r>
              <a:rPr lang="zh-TW">
                <a:latin typeface="Microsoft JhengHei"/>
                <a:ea typeface="Microsoft JhengHei"/>
                <a:cs typeface="Microsoft JhengHei"/>
                <a:sym typeface="Microsoft JhengHei"/>
              </a:rPr>
              <a:t>或警察的幫助下離開了建築物。</a:t>
            </a:r>
            <a:endParaRPr>
              <a:latin typeface="Microsoft JhengHei"/>
              <a:ea typeface="Microsoft JhengHei"/>
              <a:cs typeface="Microsoft JhengHei"/>
              <a:sym typeface="Microsoft JhengHei"/>
            </a:endParaRPr>
          </a:p>
          <a:p>
            <a:pPr marL="0" lvl="0" indent="0" algn="l" rtl="0">
              <a:spcBef>
                <a:spcPts val="0"/>
              </a:spcBef>
              <a:spcAft>
                <a:spcPts val="0"/>
              </a:spcAft>
              <a:buNone/>
            </a:pP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Microsoft JhengHei"/>
              <a:buNone/>
            </a:pPr>
            <a:r>
              <a:rPr lang="zh-TW" sz="1200">
                <a:latin typeface="Microsoft JhengHei"/>
                <a:ea typeface="Microsoft JhengHei"/>
                <a:cs typeface="Microsoft JhengHei"/>
                <a:sym typeface="Microsoft JhengHei"/>
              </a:rPr>
              <a:t>人們在建築物發生火災時別無選擇時，通過煙霧疏散可能是唯一的選擇。因此，教人們如何在煙霧中移動對於減少建築物火災中的傷亡也很重要</a:t>
            </a:r>
            <a:endParaRPr sz="1200">
              <a:latin typeface="Microsoft JhengHei"/>
              <a:ea typeface="Microsoft JhengHei"/>
              <a:cs typeface="Microsoft JhengHei"/>
              <a:sym typeface="Microsoft JhengHei"/>
            </a:endParaRPr>
          </a:p>
          <a:p>
            <a:pPr marL="0" lvl="0" indent="0" algn="l" rtl="0">
              <a:spcBef>
                <a:spcPts val="0"/>
              </a:spcBef>
              <a:spcAft>
                <a:spcPts val="0"/>
              </a:spcAft>
              <a:buNone/>
            </a:pP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https://www.kingone-design.com/blog/ImmersiveExperienceDesign</a:t>
            </a: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0CECE"/>
              </a:buClr>
              <a:buSzPts val="1200"/>
              <a:buFont typeface="Microsoft JhengHei"/>
              <a:buNone/>
            </a:pPr>
            <a:r>
              <a:rPr lang="zh-TW">
                <a:solidFill>
                  <a:srgbClr val="D0CECE"/>
                </a:solidFill>
                <a:latin typeface="Microsoft JhengHei"/>
                <a:ea typeface="Microsoft JhengHei"/>
                <a:cs typeface="Microsoft JhengHei"/>
                <a:sym typeface="Microsoft JhengHei"/>
              </a:rPr>
              <a:t>但是，基於</a:t>
            </a:r>
            <a:r>
              <a:rPr lang="zh-TW">
                <a:solidFill>
                  <a:srgbClr val="D0CECE"/>
                </a:solidFill>
              </a:rPr>
              <a:t>Wiegmann et al. (2001) Dzindolet et al. (2001) </a:t>
            </a:r>
            <a:r>
              <a:rPr lang="zh-TW">
                <a:solidFill>
                  <a:srgbClr val="D0CECE"/>
                </a:solidFill>
                <a:latin typeface="Microsoft JhengHei"/>
                <a:ea typeface="Microsoft JhengHei"/>
                <a:cs typeface="Microsoft JhengHei"/>
                <a:sym typeface="Microsoft JhengHei"/>
              </a:rPr>
              <a:t>，當參與者在導航任務中遇到自動化錯誤時，人們期望他們的信任比對人類顧問的信任會更加急劇地下降。也就是說，由於人們可能以</a:t>
            </a:r>
            <a:r>
              <a:rPr lang="zh-TW" b="1">
                <a:solidFill>
                  <a:srgbClr val="D0CECE"/>
                </a:solidFill>
                <a:latin typeface="Microsoft JhengHei"/>
                <a:ea typeface="Microsoft JhengHei"/>
                <a:cs typeface="Microsoft JhengHei"/>
                <a:sym typeface="Microsoft JhengHei"/>
              </a:rPr>
              <a:t>不同的方式信任人類和自動化</a:t>
            </a:r>
            <a:r>
              <a:rPr lang="zh-TW">
                <a:solidFill>
                  <a:srgbClr val="D0CECE"/>
                </a:solidFill>
                <a:latin typeface="Microsoft JhengHei"/>
                <a:ea typeface="Microsoft JhengHei"/>
                <a:cs typeface="Microsoft JhengHei"/>
                <a:sym typeface="Microsoft JhengHei"/>
              </a:rPr>
              <a:t>。</a:t>
            </a:r>
            <a:endParaRPr>
              <a:solidFill>
                <a:srgbClr val="D0CECE"/>
              </a:solidFill>
            </a:endParaRPr>
          </a:p>
          <a:p>
            <a:pPr marL="0" lvl="0" indent="0" algn="l" rtl="0">
              <a:spcBef>
                <a:spcPts val="0"/>
              </a:spcBef>
              <a:spcAft>
                <a:spcPts val="0"/>
              </a:spcAft>
              <a:buNone/>
            </a:pPr>
            <a:endParaRPr/>
          </a:p>
        </p:txBody>
      </p:sp>
      <p:sp>
        <p:nvSpPr>
          <p:cNvPr id="265" name="Google Shape;26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b="0" i="0">
                <a:solidFill>
                  <a:srgbClr val="2E2E2E"/>
                </a:solidFill>
                <a:latin typeface="Arial"/>
                <a:ea typeface="Arial"/>
                <a:cs typeface="Arial"/>
                <a:sym typeface="Arial"/>
              </a:rPr>
              <a:t>Emergency egress</a:t>
            </a:r>
            <a:endParaRPr/>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0"/>
        <p:cNvGrpSpPr/>
        <p:nvPr/>
      </p:nvGrpSpPr>
      <p:grpSpPr>
        <a:xfrm>
          <a:off x="0" y="0"/>
          <a:ext cx="0" cy="0"/>
          <a:chOff x="0" y="0"/>
          <a:chExt cx="0" cy="0"/>
        </a:xfrm>
      </p:grpSpPr>
      <p:sp>
        <p:nvSpPr>
          <p:cNvPr id="21" name="Google Shape;21;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6"/>
        <p:cNvGrpSpPr/>
        <p:nvPr/>
      </p:nvGrpSpPr>
      <p:grpSpPr>
        <a:xfrm>
          <a:off x="0" y="0"/>
          <a:ext cx="0" cy="0"/>
          <a:chOff x="0" y="0"/>
          <a:chExt cx="0" cy="0"/>
        </a:xfrm>
      </p:grpSpPr>
      <p:sp>
        <p:nvSpPr>
          <p:cNvPr id="27" name="Google Shape;2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30"/>
        <p:cNvGrpSpPr/>
        <p:nvPr/>
      </p:nvGrpSpPr>
      <p:grpSpPr>
        <a:xfrm>
          <a:off x="0" y="0"/>
          <a:ext cx="0" cy="0"/>
          <a:chOff x="0" y="0"/>
          <a:chExt cx="0" cy="0"/>
        </a:xfrm>
      </p:grpSpPr>
      <p:sp>
        <p:nvSpPr>
          <p:cNvPr id="31" name="Google Shape;3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sciencedirect.com/science/article/pii/S0925753521000904?casa_token=Dhv2Nxs4tIEAAAAA:x9gdC8lU0r3pc9gsG1jx2RRazag3rU_OIqzIeEHTB4lxU7uDMFIBNJgh-m_PNpJR1UuHvsKTZ1o#b0260" TargetMode="External"/><Relationship Id="rId3" Type="http://schemas.openxmlformats.org/officeDocument/2006/relationships/hyperlink" Target="https://www.sciencedirect.com/science/article/pii/S0925753521000904?casa_token=Dhv2Nxs4tIEAAAAA:x9gdC8lU0r3pc9gsG1jx2RRazag3rU_OIqzIeEHTB4lxU7uDMFIBNJgh-m_PNpJR1UuHvsKTZ1o#b0430" TargetMode="External"/><Relationship Id="rId7" Type="http://schemas.openxmlformats.org/officeDocument/2006/relationships/hyperlink" Target="https://www.sciencedirect.com/science/article/pii/S0925753521000904?casa_token=Dhv2Nxs4tIEAAAAA:x9gdC8lU0r3pc9gsG1jx2RRazag3rU_OIqzIeEHTB4lxU7uDMFIBNJgh-m_PNpJR1UuHvsKTZ1o#b0255"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sciencedirect.com/science/article/pii/S0925753521000904?casa_token=Dhv2Nxs4tIEAAAAA:x9gdC8lU0r3pc9gsG1jx2RRazag3rU_OIqzIeEHTB4lxU7uDMFIBNJgh-m_PNpJR1UuHvsKTZ1o#b0270" TargetMode="External"/><Relationship Id="rId5" Type="http://schemas.openxmlformats.org/officeDocument/2006/relationships/hyperlink" Target="https://www.sciencedirect.com/science/article/pii/S0925753521000904?casa_token=Dhv2Nxs4tIEAAAAA:x9gdC8lU0r3pc9gsG1jx2RRazag3rU_OIqzIeEHTB4lxU7uDMFIBNJgh-m_PNpJR1UuHvsKTZ1o#b0015" TargetMode="External"/><Relationship Id="rId4" Type="http://schemas.openxmlformats.org/officeDocument/2006/relationships/hyperlink" Target="https://www.sciencedirect.com/science/article/pii/S0925753521000904?casa_token=Dhv2Nxs4tIEAAAAA:x9gdC8lU0r3pc9gsG1jx2RRazag3rU_OIqzIeEHTB4lxU7uDMFIBNJgh-m_PNpJR1UuHvsKTZ1o#b0220" TargetMode="External"/><Relationship Id="rId9" Type="http://schemas.openxmlformats.org/officeDocument/2006/relationships/hyperlink" Target="https://www.sciencedirect.com/science/article/pii/S0925753521000904?casa_token=Dhv2Nxs4tIEAAAAA:x9gdC8lU0r3pc9gsG1jx2RRazag3rU_OIqzIeEHTB4lxU7uDMFIBNJgh-m_PNpJR1UuHvsKTZ1o#b020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topics/engineering/hapti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pii/S0003347213002443?casa_token=wStwHduKKcoAAAAA:54_0V8IhB1WYzasUpeRuITlljLSVpJj2NltSqYNpQKy21itZTfu0Y0g6PafL_en3JdBtr3yZdPI#bib2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sciencedirect.com/science/article/pii/S0003347213002443?casa_token=wStwHduKKcoAAAAA:54_0V8IhB1WYzasUpeRuITlljLSVpJj2NltSqYNpQKy21itZTfu0Y0g6PafL_en3JdBtr3yZdPI#bib15" TargetMode="External"/><Relationship Id="rId5" Type="http://schemas.openxmlformats.org/officeDocument/2006/relationships/hyperlink" Target="https://www.sciencedirect.com/science/article/pii/S0003347213002443?casa_token=wStwHduKKcoAAAAA:54_0V8IhB1WYzasUpeRuITlljLSVpJj2NltSqYNpQKy21itZTfu0Y0g6PafL_en3JdBtr3yZdPI#bib28" TargetMode="External"/><Relationship Id="rId4" Type="http://schemas.openxmlformats.org/officeDocument/2006/relationships/hyperlink" Target="https://www.sciencedirect.com/science/article/pii/S0003347213002443?casa_token=wStwHduKKcoAAAAA:54_0V8IhB1WYzasUpeRuITlljLSVpJj2NltSqYNpQKy21itZTfu0Y0g6PafL_en3JdBtr3yZdPI#bib1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668517" y="970961"/>
            <a:ext cx="10992439" cy="2837466"/>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1"/>
              </a:buClr>
              <a:buSzPts val="4400"/>
              <a:buFont typeface="Microsoft JhengHei"/>
              <a:buNone/>
            </a:pPr>
            <a:r>
              <a:rPr lang="zh-TW">
                <a:latin typeface="Microsoft JhengHei"/>
                <a:ea typeface="Microsoft JhengHei"/>
                <a:cs typeface="Microsoft JhengHei"/>
                <a:sym typeface="Microsoft JhengHei"/>
              </a:rPr>
              <a:t>運用虛擬實境探討在緊急避難時-路線指引系統反饋在不同正確率條件中受測者之反應</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txBox="1">
            <a:spLocks noGrp="1"/>
          </p:cNvSpPr>
          <p:nvPr>
            <p:ph type="subTitle" idx="1"/>
          </p:nvPr>
        </p:nvSpPr>
        <p:spPr>
          <a:xfrm>
            <a:off x="265521" y="1366886"/>
            <a:ext cx="11491275" cy="5227163"/>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在理想/完美的世界中，人們在選擇快速逃生的路線時會理性地避免正在進行或即將發生的危險。</a:t>
            </a:r>
            <a:endParaRPr>
              <a:latin typeface="Microsoft JhengHei"/>
              <a:ea typeface="Microsoft JhengHei"/>
              <a:cs typeface="Microsoft JhengHei"/>
              <a:sym typeface="Microsoft JhengHei"/>
            </a:endParaRPr>
          </a:p>
          <a:p>
            <a:pPr marL="342900" lvl="0" indent="-342900" algn="l" rtl="0">
              <a:lnSpc>
                <a:spcPct val="12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然而，在</a:t>
            </a:r>
            <a:r>
              <a:rPr lang="zh-TW">
                <a:solidFill>
                  <a:srgbClr val="C55A11"/>
                </a:solidFill>
                <a:latin typeface="Microsoft JhengHei"/>
                <a:ea typeface="Microsoft JhengHei"/>
                <a:cs typeface="Microsoft JhengHei"/>
                <a:sym typeface="Microsoft JhengHei"/>
              </a:rPr>
              <a:t>疏散期間廣泛地觀察到冒險行為</a:t>
            </a:r>
            <a:r>
              <a:rPr lang="zh-TW">
                <a:latin typeface="Microsoft JhengHei"/>
                <a:ea typeface="Microsoft JhengHei"/>
                <a:cs typeface="Microsoft JhengHei"/>
                <a:sym typeface="Microsoft JhengHei"/>
              </a:rPr>
              <a:t>（Lin et al., 2020a）。在建築物火災中，人們</a:t>
            </a:r>
            <a:r>
              <a:rPr lang="zh-TW">
                <a:solidFill>
                  <a:srgbClr val="C55A11"/>
                </a:solidFill>
                <a:latin typeface="Microsoft JhengHei"/>
                <a:ea typeface="Microsoft JhengHei"/>
                <a:cs typeface="Microsoft JhengHei"/>
                <a:sym typeface="Microsoft JhengHei"/>
              </a:rPr>
              <a:t>可能沒有意識到或低估了煙霧等危險</a:t>
            </a:r>
            <a:r>
              <a:rPr lang="zh-TW">
                <a:latin typeface="Microsoft JhengHei"/>
                <a:ea typeface="Microsoft JhengHei"/>
                <a:cs typeface="Microsoft JhengHei"/>
                <a:sym typeface="Microsoft JhengHei"/>
              </a:rPr>
              <a:t>，並採取了危險的疏散路線。</a:t>
            </a:r>
            <a:endParaRPr>
              <a:latin typeface="Microsoft JhengHei"/>
              <a:ea typeface="Microsoft JhengHei"/>
              <a:cs typeface="Microsoft JhengHei"/>
              <a:sym typeface="Microsoft JhengHei"/>
            </a:endParaRPr>
          </a:p>
          <a:p>
            <a:pPr marL="342900" lvl="0" indent="-342900" algn="l" rtl="0">
              <a:lnSpc>
                <a:spcPct val="12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 Kobes et al. (2010a)在一家酒店進行了真實世界的疏散實驗。結果表明，</a:t>
            </a:r>
            <a:r>
              <a:rPr lang="zh-TW">
                <a:solidFill>
                  <a:srgbClr val="C55A11"/>
                </a:solidFill>
                <a:latin typeface="Microsoft JhengHei"/>
                <a:ea typeface="Microsoft JhengHei"/>
                <a:cs typeface="Microsoft JhengHei"/>
                <a:sym typeface="Microsoft JhengHei"/>
              </a:rPr>
              <a:t>即使有幾條可用的無菸疏散路線，仍有 31% 的參與者仍然使用被煙霧阻塞的路線疏散</a:t>
            </a:r>
            <a:r>
              <a:rPr lang="zh-TW">
                <a:latin typeface="Microsoft JhengHei"/>
                <a:ea typeface="Microsoft JhengHei"/>
                <a:cs typeface="Microsoft JhengHei"/>
                <a:sym typeface="Microsoft JhengHei"/>
              </a:rPr>
              <a:t>。</a:t>
            </a:r>
            <a:endParaRPr>
              <a:latin typeface="Microsoft JhengHei"/>
              <a:ea typeface="Microsoft JhengHei"/>
              <a:cs typeface="Microsoft JhengHei"/>
              <a:sym typeface="Microsoft JhengHei"/>
            </a:endParaRPr>
          </a:p>
          <a:p>
            <a:pPr marL="342900" lvl="0" indent="-342900" algn="l" rtl="0">
              <a:lnSpc>
                <a:spcPct val="12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雖然在煙霧繚繞的地區走捷徑可以幫助人們快速撤離，但它仍然很危險。首先，它使個人直接暴露在危險中並增加了受傷或死亡的風險</a:t>
            </a:r>
            <a:r>
              <a:rPr lang="zh-TW" b="0" i="0">
                <a:solidFill>
                  <a:srgbClr val="2E2E2E"/>
                </a:solidFill>
                <a:latin typeface="Arial"/>
                <a:ea typeface="Arial"/>
                <a:cs typeface="Arial"/>
                <a:sym typeface="Arial"/>
              </a:rPr>
              <a:t>(</a:t>
            </a:r>
            <a:r>
              <a:rPr lang="zh-TW">
                <a:solidFill>
                  <a:srgbClr val="0C7DBB"/>
                </a:solidFill>
                <a:latin typeface="Arial"/>
                <a:ea typeface="Arial"/>
                <a:cs typeface="Arial"/>
                <a:sym typeface="Arial"/>
              </a:rPr>
              <a:t>Hofinger et al., 2014</a:t>
            </a:r>
            <a:r>
              <a:rPr lang="zh-TW" b="0" i="0">
                <a:solidFill>
                  <a:srgbClr val="2E2E2E"/>
                </a:solidFill>
                <a:latin typeface="Arial"/>
                <a:ea typeface="Arial"/>
                <a:cs typeface="Arial"/>
                <a:sym typeface="Arial"/>
              </a:rPr>
              <a:t>)</a:t>
            </a:r>
            <a:endParaRPr/>
          </a:p>
          <a:p>
            <a:pPr marL="342900" lvl="0" indent="-190500" algn="l" rtl="0">
              <a:lnSpc>
                <a:spcPct val="120000"/>
              </a:lnSpc>
              <a:spcBef>
                <a:spcPts val="1000"/>
              </a:spcBef>
              <a:spcAft>
                <a:spcPts val="0"/>
              </a:spcAft>
              <a:buClr>
                <a:schemeClr val="dk1"/>
              </a:buClr>
              <a:buSzPts val="2400"/>
              <a:buFont typeface="Arial"/>
              <a:buNone/>
            </a:pPr>
            <a:endParaRPr>
              <a:latin typeface="Microsoft JhengHei"/>
              <a:ea typeface="Microsoft JhengHei"/>
              <a:cs typeface="Microsoft JhengHei"/>
              <a:sym typeface="Microsoft Jheng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p:nvPr/>
        </p:nvSpPr>
        <p:spPr>
          <a:xfrm>
            <a:off x="529471" y="763572"/>
            <a:ext cx="11491275" cy="641494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120000"/>
              </a:lnSpc>
              <a:spcBef>
                <a:spcPts val="0"/>
              </a:spcBef>
              <a:spcAft>
                <a:spcPts val="0"/>
              </a:spcAft>
              <a:buClr>
                <a:schemeClr val="dk1"/>
              </a:buClr>
              <a:buSzPts val="2800"/>
              <a:buFont typeface="Arial"/>
              <a:buChar char="•"/>
            </a:pPr>
            <a:r>
              <a:rPr lang="zh-TW" sz="2800">
                <a:solidFill>
                  <a:schemeClr val="dk1"/>
                </a:solidFill>
                <a:latin typeface="Microsoft JhengHei"/>
                <a:ea typeface="Microsoft JhengHei"/>
                <a:cs typeface="Microsoft JhengHei"/>
                <a:sym typeface="Microsoft JhengHei"/>
              </a:rPr>
              <a:t>沉浸式 VR 通過提供具有</a:t>
            </a:r>
            <a:r>
              <a:rPr lang="zh-TW" sz="2800">
                <a:solidFill>
                  <a:srgbClr val="C55A11"/>
                </a:solidFill>
                <a:latin typeface="Microsoft JhengHei"/>
                <a:ea typeface="Microsoft JhengHei"/>
                <a:cs typeface="Microsoft JhengHei"/>
                <a:sym typeface="Microsoft JhengHei"/>
              </a:rPr>
              <a:t>高質量和沈浸式體驗的虛擬緊急環境</a:t>
            </a:r>
            <a:r>
              <a:rPr lang="zh-TW" sz="2800">
                <a:solidFill>
                  <a:schemeClr val="dk1"/>
                </a:solidFill>
                <a:latin typeface="Microsoft JhengHei"/>
                <a:ea typeface="Microsoft JhengHei"/>
                <a:cs typeface="Microsoft JhengHei"/>
                <a:sym typeface="Microsoft JhengHei"/>
              </a:rPr>
              <a:t>，提供與實驗室研究相似程度的生態有效性(Kinateder et al., 2014a)</a:t>
            </a:r>
            <a:endParaRPr/>
          </a:p>
          <a:p>
            <a:pPr marL="342900" marR="0" lvl="0" indent="-342900" algn="l" rtl="0">
              <a:lnSpc>
                <a:spcPct val="120000"/>
              </a:lnSpc>
              <a:spcBef>
                <a:spcPts val="1000"/>
              </a:spcBef>
              <a:spcAft>
                <a:spcPts val="0"/>
              </a:spcAft>
              <a:buClr>
                <a:schemeClr val="dk1"/>
              </a:buClr>
              <a:buSzPts val="2800"/>
              <a:buFont typeface="Arial"/>
              <a:buChar char="•"/>
            </a:pPr>
            <a:r>
              <a:rPr lang="zh-TW" sz="2800">
                <a:solidFill>
                  <a:schemeClr val="dk1"/>
                </a:solidFill>
                <a:latin typeface="Microsoft JhengHei"/>
                <a:ea typeface="Microsoft JhengHei"/>
                <a:cs typeface="Microsoft JhengHei"/>
                <a:sym typeface="Microsoft JhengHei"/>
              </a:rPr>
              <a:t>先前的研究還表明，</a:t>
            </a:r>
            <a:r>
              <a:rPr lang="zh-TW" sz="2800">
                <a:solidFill>
                  <a:srgbClr val="C55A11"/>
                </a:solidFill>
                <a:latin typeface="Microsoft JhengHei"/>
                <a:ea typeface="Microsoft JhengHei"/>
                <a:cs typeface="Microsoft JhengHei"/>
                <a:sym typeface="Microsoft JhengHei"/>
              </a:rPr>
              <a:t>沉浸式 VR 可以模擬緊急情況並有效地喚起參與者的情緒，而不會使參與者面臨身體傷害的風險</a:t>
            </a:r>
            <a:r>
              <a:rPr lang="zh-TW" sz="2800">
                <a:solidFill>
                  <a:schemeClr val="dk1"/>
                </a:solidFill>
                <a:latin typeface="Microsoft JhengHei"/>
                <a:ea typeface="Microsoft JhengHei"/>
                <a:cs typeface="Microsoft JhengHei"/>
                <a:sym typeface="Microsoft JhengHei"/>
              </a:rPr>
              <a:t>(Kinateder et al., 2014a, Zou et al., 2017, Tucker et al., 2018)此外，沉浸式 VR 允許研究人員經濟地設計實驗環境，並為人類行為研究提供高度的實驗控制(Ronchi et al., 2015, Haghani and Sarvi, 2018).</a:t>
            </a:r>
            <a:endParaRPr/>
          </a:p>
          <a:p>
            <a:pPr marL="342900" marR="0" lvl="0" indent="-342900" algn="l" rtl="0">
              <a:lnSpc>
                <a:spcPct val="120000"/>
              </a:lnSpc>
              <a:spcBef>
                <a:spcPts val="1000"/>
              </a:spcBef>
              <a:spcAft>
                <a:spcPts val="0"/>
              </a:spcAft>
              <a:buClr>
                <a:schemeClr val="dk1"/>
              </a:buClr>
              <a:buSzPts val="2800"/>
              <a:buFont typeface="Arial"/>
              <a:buChar char="•"/>
            </a:pPr>
            <a:r>
              <a:rPr lang="zh-TW" sz="2800">
                <a:solidFill>
                  <a:schemeClr val="dk1"/>
                </a:solidFill>
                <a:latin typeface="Microsoft JhengHei"/>
                <a:ea typeface="Microsoft JhengHei"/>
                <a:cs typeface="Microsoft JhengHei"/>
                <a:sym typeface="Microsoft JhengHei"/>
              </a:rPr>
              <a:t>VR 的實驗與其他方法相比具有多個優勢，包括參與者的</a:t>
            </a:r>
            <a:r>
              <a:rPr lang="zh-TW" sz="2800">
                <a:solidFill>
                  <a:srgbClr val="C55A11"/>
                </a:solidFill>
                <a:latin typeface="Microsoft JhengHei"/>
                <a:ea typeface="Microsoft JhengHei"/>
                <a:cs typeface="Microsoft JhengHei"/>
                <a:sym typeface="Microsoft JhengHei"/>
              </a:rPr>
              <a:t>安全性、可重複性、精確測量、低成本、靈活性和高度可控性</a:t>
            </a:r>
            <a:r>
              <a:rPr lang="zh-TW" sz="2800">
                <a:solidFill>
                  <a:schemeClr val="dk1"/>
                </a:solidFill>
                <a:latin typeface="Microsoft JhengHei"/>
                <a:ea typeface="Microsoft JhengHei"/>
                <a:cs typeface="Microsoft JhengHei"/>
                <a:sym typeface="Microsoft JhengHei"/>
              </a:rPr>
              <a:t>。因此，VR 已被廣泛用於</a:t>
            </a:r>
            <a:r>
              <a:rPr lang="zh-TW" sz="2800">
                <a:solidFill>
                  <a:srgbClr val="C55A11"/>
                </a:solidFill>
                <a:latin typeface="Microsoft JhengHei"/>
                <a:ea typeface="Microsoft JhengHei"/>
                <a:cs typeface="Microsoft JhengHei"/>
                <a:sym typeface="Microsoft JhengHei"/>
              </a:rPr>
              <a:t>緊急人類行為的研究</a:t>
            </a:r>
            <a:r>
              <a:rPr lang="zh-TW" sz="2800">
                <a:solidFill>
                  <a:schemeClr val="dk1"/>
                </a:solidFill>
                <a:latin typeface="Microsoft JhengHei"/>
                <a:ea typeface="Microsoft JhengHei"/>
                <a:cs typeface="Microsoft JhengHei"/>
                <a:sym typeface="Microsoft JhengHei"/>
              </a:rPr>
              <a:t>（例如，Vilar 等人，2013 年，Kinateder 等人，2014b，Kinateder 等人，2018 年，Ronchi 等人，2016 年，曹等人，2019 年，林等人，2020b )</a:t>
            </a:r>
            <a:endParaRPr sz="28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p:nvPr/>
        </p:nvSpPr>
        <p:spPr>
          <a:xfrm>
            <a:off x="425776" y="348792"/>
            <a:ext cx="11491275" cy="641494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20000"/>
              </a:lnSpc>
              <a:spcBef>
                <a:spcPts val="0"/>
              </a:spcBef>
              <a:spcAft>
                <a:spcPts val="0"/>
              </a:spcAft>
              <a:buClr>
                <a:schemeClr val="dk1"/>
              </a:buClr>
              <a:buSzPts val="2800"/>
              <a:buFont typeface="Arial"/>
              <a:buChar char="•"/>
            </a:pPr>
            <a:r>
              <a:rPr lang="zh-TW" sz="2800">
                <a:solidFill>
                  <a:schemeClr val="dk1"/>
                </a:solidFill>
                <a:latin typeface="Microsoft JhengHei"/>
                <a:ea typeface="Microsoft JhengHei"/>
                <a:cs typeface="Microsoft JhengHei"/>
                <a:sym typeface="Microsoft JhengHei"/>
              </a:rPr>
              <a:t>通過基於 VR 的實驗，研究人員調查了個人的出口和路線選擇如何受到各種環境和個人因素的影響，包括建築佈局(</a:t>
            </a:r>
            <a:r>
              <a:rPr lang="zh-TW" sz="2800" u="sng">
                <a:solidFill>
                  <a:schemeClr val="dk1"/>
                </a:solidFill>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t>Vilar et al., 2013</a:t>
            </a:r>
            <a:r>
              <a:rPr lang="zh-TW" sz="2800">
                <a:solidFill>
                  <a:schemeClr val="dk1"/>
                </a:solidFill>
                <a:latin typeface="Microsoft JhengHei"/>
                <a:ea typeface="Microsoft JhengHei"/>
                <a:cs typeface="Microsoft JhengHei"/>
                <a:sym typeface="Microsoft JhengHei"/>
              </a:rPr>
              <a:t>)、出口的位置和大小(</a:t>
            </a:r>
            <a:r>
              <a:rPr lang="zh-TW" sz="2800" u="sng">
                <a:solidFill>
                  <a:schemeClr val="dk1"/>
                </a:solidFill>
                <a:latin typeface="Microsoft JhengHei"/>
                <a:ea typeface="Microsoft JhengHei"/>
                <a:cs typeface="Microsoft JhengHei"/>
                <a:sym typeface="Microsoft JhengHei"/>
                <a:hlinkClick r:id="rId4">
                  <a:extLst>
                    <a:ext uri="{A12FA001-AC4F-418D-AE19-62706E023703}">
                      <ahyp:hlinkClr xmlns:ahyp="http://schemas.microsoft.com/office/drawing/2018/hyperlinkcolor" val="tx"/>
                    </a:ext>
                  </a:extLst>
                </a:hlinkClick>
              </a:rPr>
              <a:t>Lovreglio et al., 2014</a:t>
            </a:r>
            <a:r>
              <a:rPr lang="zh-TW" sz="2800">
                <a:solidFill>
                  <a:schemeClr val="dk1"/>
                </a:solidFill>
                <a:latin typeface="Microsoft JhengHei"/>
                <a:ea typeface="Microsoft JhengHei"/>
                <a:cs typeface="Microsoft JhengHei"/>
                <a:sym typeface="Microsoft JhengHei"/>
              </a:rPr>
              <a:t>, Lovreglio et al., 2016a)視覺訪問(Vilar et al., 2013, Zhu et al., 2020b)標牌(</a:t>
            </a:r>
            <a:r>
              <a:rPr lang="zh-TW" sz="2800" u="sng">
                <a:solidFill>
                  <a:schemeClr val="dk1"/>
                </a:solidFill>
                <a:latin typeface="Microsoft JhengHei"/>
                <a:ea typeface="Microsoft JhengHei"/>
                <a:cs typeface="Microsoft JhengHei"/>
                <a:sym typeface="Microsoft JhengHei"/>
                <a:hlinkClick r:id="rId5">
                  <a:extLst>
                    <a:ext uri="{A12FA001-AC4F-418D-AE19-62706E023703}">
                      <ahyp:hlinkClr xmlns:ahyp="http://schemas.microsoft.com/office/drawing/2018/hyperlinkcolor" val="tx"/>
                    </a:ext>
                  </a:extLst>
                </a:hlinkClick>
              </a:rPr>
              <a:t>Arias et al., 2019</a:t>
            </a:r>
            <a:r>
              <a:rPr lang="zh-TW" sz="2800">
                <a:solidFill>
                  <a:schemeClr val="dk1"/>
                </a:solidFill>
                <a:latin typeface="Microsoft JhengHei"/>
                <a:ea typeface="Microsoft JhengHei"/>
                <a:cs typeface="Microsoft JhengHei"/>
                <a:sym typeface="Microsoft JhengHei"/>
              </a:rPr>
              <a:t>, </a:t>
            </a:r>
            <a:r>
              <a:rPr lang="zh-TW" sz="2800" u="sng">
                <a:solidFill>
                  <a:schemeClr val="dk1"/>
                </a:solidFill>
                <a:latin typeface="Microsoft JhengHei"/>
                <a:ea typeface="Microsoft JhengHei"/>
                <a:cs typeface="Microsoft JhengHei"/>
                <a:sym typeface="Microsoft JhengHei"/>
                <a:hlinkClick r:id="rId6">
                  <a:extLst>
                    <a:ext uri="{A12FA001-AC4F-418D-AE19-62706E023703}">
                      <ahyp:hlinkClr xmlns:ahyp="http://schemas.microsoft.com/office/drawing/2018/hyperlinkcolor" val="tx"/>
                    </a:ext>
                  </a:extLst>
                </a:hlinkClick>
              </a:rPr>
              <a:t>Kinateder et al., 2019</a:t>
            </a:r>
            <a:r>
              <a:rPr lang="zh-TW" sz="2800">
                <a:solidFill>
                  <a:schemeClr val="dk1"/>
                </a:solidFill>
                <a:latin typeface="Microsoft JhengHei"/>
                <a:ea typeface="Microsoft JhengHei"/>
                <a:cs typeface="Microsoft JhengHei"/>
                <a:sym typeface="Microsoft JhengHei"/>
              </a:rPr>
              <a:t>)，跟隨行為(</a:t>
            </a:r>
            <a:r>
              <a:rPr lang="zh-TW" sz="2800" u="sng">
                <a:solidFill>
                  <a:schemeClr val="dk1"/>
                </a:solidFill>
                <a:latin typeface="Microsoft JhengHei"/>
                <a:ea typeface="Microsoft JhengHei"/>
                <a:cs typeface="Microsoft JhengHei"/>
                <a:sym typeface="Microsoft JhengHei"/>
                <a:hlinkClick r:id="rId7">
                  <a:extLst>
                    <a:ext uri="{A12FA001-AC4F-418D-AE19-62706E023703}">
                      <ahyp:hlinkClr xmlns:ahyp="http://schemas.microsoft.com/office/drawing/2018/hyperlinkcolor" val="tx"/>
                    </a:ext>
                  </a:extLst>
                </a:hlinkClick>
              </a:rPr>
              <a:t>Kinateder et al., 2014b</a:t>
            </a:r>
            <a:r>
              <a:rPr lang="zh-TW" sz="2800">
                <a:solidFill>
                  <a:schemeClr val="dk1"/>
                </a:solidFill>
                <a:latin typeface="Microsoft JhengHei"/>
                <a:ea typeface="Microsoft JhengHei"/>
                <a:cs typeface="Microsoft JhengHei"/>
                <a:sym typeface="Microsoft JhengHei"/>
              </a:rPr>
              <a:t>, </a:t>
            </a:r>
            <a:r>
              <a:rPr lang="zh-TW" sz="2800" u="sng">
                <a:solidFill>
                  <a:schemeClr val="dk1"/>
                </a:solidFill>
                <a:latin typeface="Microsoft JhengHei"/>
                <a:ea typeface="Microsoft JhengHei"/>
                <a:cs typeface="Microsoft JhengHei"/>
                <a:sym typeface="Microsoft JhengHei"/>
                <a:hlinkClick r:id="rId8">
                  <a:extLst>
                    <a:ext uri="{A12FA001-AC4F-418D-AE19-62706E023703}">
                      <ahyp:hlinkClr xmlns:ahyp="http://schemas.microsoft.com/office/drawing/2018/hyperlinkcolor" val="tx"/>
                    </a:ext>
                  </a:extLst>
                </a:hlinkClick>
              </a:rPr>
              <a:t>Kinateder et al., 2018</a:t>
            </a:r>
            <a:r>
              <a:rPr lang="zh-TW" sz="2800">
                <a:solidFill>
                  <a:schemeClr val="dk1"/>
                </a:solidFill>
                <a:latin typeface="Microsoft JhengHei"/>
                <a:ea typeface="Microsoft JhengHei"/>
                <a:cs typeface="Microsoft JhengHei"/>
                <a:sym typeface="Microsoft JhengHei"/>
              </a:rPr>
              <a:t>, </a:t>
            </a:r>
            <a:r>
              <a:rPr lang="zh-TW" sz="2800" u="sng">
                <a:solidFill>
                  <a:schemeClr val="dk1"/>
                </a:solidFill>
                <a:latin typeface="Microsoft JhengHei"/>
                <a:ea typeface="Microsoft JhengHei"/>
                <a:cs typeface="Microsoft JhengHei"/>
                <a:sym typeface="Microsoft JhengHei"/>
                <a:hlinkClick r:id="rId9">
                  <a:extLst>
                    <a:ext uri="{A12FA001-AC4F-418D-AE19-62706E023703}">
                      <ahyp:hlinkClr xmlns:ahyp="http://schemas.microsoft.com/office/drawing/2018/hyperlinkcolor" val="tx"/>
                    </a:ext>
                  </a:extLst>
                </a:hlinkClick>
              </a:rPr>
              <a:t>Lin et al., 2020b</a:t>
            </a:r>
            <a:r>
              <a:rPr lang="zh-TW" sz="2800">
                <a:solidFill>
                  <a:schemeClr val="dk1"/>
                </a:solidFill>
                <a:latin typeface="Microsoft JhengHei"/>
                <a:ea typeface="Microsoft JhengHei"/>
                <a:cs typeface="Microsoft JhengHei"/>
                <a:sym typeface="Microsoft JhengHei"/>
              </a:rPr>
              <a:t>) 迴避行為(Lovreglio et al., 2016a),親和行為 ( Kinateder et al., 2018 ), 合作/競爭行為  (Drury et al., 2009b)個人特徵 (Bode and Codling, 2013, Lovreglio et al., 2014, Tucker et al., 2018)知識和技能 ( Kinateder et al., 2018 , Tucker et al., 2018 , Lin et al., 2020c ),和經驗（Lin et al., 2019）。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3"/>
          <p:cNvPicPr preferRelativeResize="0"/>
          <p:nvPr/>
        </p:nvPicPr>
        <p:blipFill rotWithShape="1">
          <a:blip r:embed="rId3">
            <a:alphaModFix/>
          </a:blip>
          <a:srcRect/>
          <a:stretch/>
        </p:blipFill>
        <p:spPr>
          <a:xfrm>
            <a:off x="1272619" y="962879"/>
            <a:ext cx="9249855" cy="5385190"/>
          </a:xfrm>
          <a:prstGeom prst="rect">
            <a:avLst/>
          </a:prstGeom>
          <a:noFill/>
          <a:ln>
            <a:noFill/>
          </a:ln>
        </p:spPr>
      </p:pic>
      <p:pic>
        <p:nvPicPr>
          <p:cNvPr id="205" name="Google Shape;205;p13"/>
          <p:cNvPicPr preferRelativeResize="0"/>
          <p:nvPr/>
        </p:nvPicPr>
        <p:blipFill rotWithShape="1">
          <a:blip r:embed="rId4">
            <a:alphaModFix/>
          </a:blip>
          <a:srcRect/>
          <a:stretch/>
        </p:blipFill>
        <p:spPr>
          <a:xfrm>
            <a:off x="3576700" y="394588"/>
            <a:ext cx="5715000" cy="4257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4"/>
          <p:cNvPicPr preferRelativeResize="0"/>
          <p:nvPr/>
        </p:nvPicPr>
        <p:blipFill rotWithShape="1">
          <a:blip r:embed="rId3">
            <a:alphaModFix/>
          </a:blip>
          <a:srcRect/>
          <a:stretch/>
        </p:blipFill>
        <p:spPr>
          <a:xfrm>
            <a:off x="455482" y="265521"/>
            <a:ext cx="5323257" cy="2958446"/>
          </a:xfrm>
          <a:prstGeom prst="rect">
            <a:avLst/>
          </a:prstGeom>
          <a:noFill/>
          <a:ln>
            <a:noFill/>
          </a:ln>
        </p:spPr>
      </p:pic>
      <p:sp>
        <p:nvSpPr>
          <p:cNvPr id="211" name="Google Shape;211;p14"/>
          <p:cNvSpPr txBox="1"/>
          <p:nvPr/>
        </p:nvSpPr>
        <p:spPr>
          <a:xfrm>
            <a:off x="1376313" y="3429000"/>
            <a:ext cx="49679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0" i="0">
                <a:solidFill>
                  <a:srgbClr val="323232"/>
                </a:solidFill>
                <a:latin typeface="Arial"/>
                <a:ea typeface="Arial"/>
                <a:cs typeface="Arial"/>
                <a:sym typeface="Arial"/>
              </a:rPr>
              <a:t>不同煙度下的路線選擇。</a:t>
            </a:r>
            <a:endParaRPr sz="1800">
              <a:solidFill>
                <a:schemeClr val="dk1"/>
              </a:solidFill>
              <a:latin typeface="Calibri"/>
              <a:ea typeface="Calibri"/>
              <a:cs typeface="Calibri"/>
              <a:sym typeface="Calibri"/>
            </a:endParaRPr>
          </a:p>
        </p:txBody>
      </p:sp>
      <p:pic>
        <p:nvPicPr>
          <p:cNvPr id="212" name="Google Shape;212;p14"/>
          <p:cNvPicPr preferRelativeResize="0"/>
          <p:nvPr/>
        </p:nvPicPr>
        <p:blipFill rotWithShape="1">
          <a:blip r:embed="rId4">
            <a:alphaModFix/>
          </a:blip>
          <a:srcRect/>
          <a:stretch/>
        </p:blipFill>
        <p:spPr>
          <a:xfrm>
            <a:off x="6526343" y="265521"/>
            <a:ext cx="5210175" cy="3076575"/>
          </a:xfrm>
          <a:prstGeom prst="rect">
            <a:avLst/>
          </a:prstGeom>
          <a:noFill/>
          <a:ln>
            <a:noFill/>
          </a:ln>
        </p:spPr>
      </p:pic>
      <p:sp>
        <p:nvSpPr>
          <p:cNvPr id="213" name="Google Shape;213;p14"/>
          <p:cNvSpPr txBox="1"/>
          <p:nvPr/>
        </p:nvSpPr>
        <p:spPr>
          <a:xfrm>
            <a:off x="7307344" y="3429000"/>
            <a:ext cx="49679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0" i="0">
                <a:solidFill>
                  <a:srgbClr val="323232"/>
                </a:solidFill>
                <a:latin typeface="Arial"/>
                <a:ea typeface="Arial"/>
                <a:cs typeface="Arial"/>
                <a:sym typeface="Arial"/>
              </a:rPr>
              <a:t>不同路線選擇的參與者的風險承受能力</a:t>
            </a:r>
            <a:endParaRPr sz="1800">
              <a:solidFill>
                <a:schemeClr val="dk1"/>
              </a:solidFill>
              <a:latin typeface="Calibri"/>
              <a:ea typeface="Calibri"/>
              <a:cs typeface="Calibri"/>
              <a:sym typeface="Calibri"/>
            </a:endParaRPr>
          </a:p>
        </p:txBody>
      </p:sp>
      <p:pic>
        <p:nvPicPr>
          <p:cNvPr id="214" name="Google Shape;214;p14"/>
          <p:cNvPicPr preferRelativeResize="0"/>
          <p:nvPr/>
        </p:nvPicPr>
        <p:blipFill rotWithShape="1">
          <a:blip r:embed="rId5">
            <a:alphaModFix/>
          </a:blip>
          <a:srcRect/>
          <a:stretch/>
        </p:blipFill>
        <p:spPr>
          <a:xfrm>
            <a:off x="811343" y="3858118"/>
            <a:ext cx="5715000" cy="2771775"/>
          </a:xfrm>
          <a:prstGeom prst="rect">
            <a:avLst/>
          </a:prstGeom>
          <a:noFill/>
          <a:ln>
            <a:noFill/>
          </a:ln>
        </p:spPr>
      </p:pic>
      <p:sp>
        <p:nvSpPr>
          <p:cNvPr id="215" name="Google Shape;215;p14"/>
          <p:cNvSpPr txBox="1"/>
          <p:nvPr/>
        </p:nvSpPr>
        <p:spPr>
          <a:xfrm>
            <a:off x="6768592" y="6158552"/>
            <a:ext cx="49679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0" i="0">
                <a:solidFill>
                  <a:srgbClr val="323232"/>
                </a:solidFill>
                <a:latin typeface="Arial"/>
                <a:ea typeface="Arial"/>
                <a:cs typeface="Arial"/>
                <a:sym typeface="Arial"/>
              </a:rPr>
              <a:t>不同鄰居量和行為下的路徑選擇。</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22" name="Google Shape;222;p15"/>
          <p:cNvSpPr txBox="1">
            <a:spLocks noGrp="1"/>
          </p:cNvSpPr>
          <p:nvPr>
            <p:ph type="ctrTitle"/>
          </p:nvPr>
        </p:nvSpPr>
        <p:spPr>
          <a:xfrm>
            <a:off x="571893" y="194820"/>
            <a:ext cx="8374144" cy="109670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Microsoft JhengHei"/>
              <a:buNone/>
            </a:pPr>
            <a:r>
              <a:rPr lang="zh-TW">
                <a:latin typeface="Microsoft JhengHei"/>
                <a:ea typeface="Microsoft JhengHei"/>
                <a:cs typeface="Microsoft JhengHei"/>
                <a:sym typeface="Microsoft JhengHei"/>
              </a:rPr>
              <a:t>意義、局限性和未來方向</a:t>
            </a:r>
            <a:endParaRPr/>
          </a:p>
        </p:txBody>
      </p:sp>
      <p:sp>
        <p:nvSpPr>
          <p:cNvPr id="223" name="Google Shape;223;p15"/>
          <p:cNvSpPr txBox="1">
            <a:spLocks noGrp="1"/>
          </p:cNvSpPr>
          <p:nvPr>
            <p:ph type="subTitle" idx="1"/>
          </p:nvPr>
        </p:nvSpPr>
        <p:spPr>
          <a:xfrm>
            <a:off x="434124" y="1494787"/>
            <a:ext cx="11323751"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dk1"/>
              </a:buClr>
              <a:buSzPts val="2800"/>
              <a:buFont typeface="Arial"/>
              <a:buChar char="•"/>
            </a:pPr>
            <a:r>
              <a:rPr lang="zh-TW" sz="2800">
                <a:latin typeface="Microsoft JhengHei"/>
                <a:ea typeface="Microsoft JhengHei"/>
                <a:cs typeface="Microsoft JhengHei"/>
                <a:sym typeface="Microsoft JhengHei"/>
              </a:rPr>
              <a:t>疏散訓練中應考慮如何在有其他可用安全路線的情況下</a:t>
            </a:r>
            <a:r>
              <a:rPr lang="zh-TW" sz="2800">
                <a:solidFill>
                  <a:srgbClr val="C55A11"/>
                </a:solidFill>
                <a:latin typeface="Microsoft JhengHei"/>
                <a:ea typeface="Microsoft JhengHei"/>
                <a:cs typeface="Microsoft JhengHei"/>
                <a:sym typeface="Microsoft JhengHei"/>
              </a:rPr>
              <a:t>減少或防止人員通過煙霧疏散；</a:t>
            </a:r>
            <a:r>
              <a:rPr lang="zh-TW" sz="2800">
                <a:latin typeface="Microsoft JhengHei"/>
                <a:ea typeface="Microsoft JhengHei"/>
                <a:cs typeface="Microsoft JhengHei"/>
                <a:sym typeface="Microsoft JhengHei"/>
              </a:rPr>
              <a:t>如何減少高風險承受者的風險行為尤為重要。</a:t>
            </a:r>
            <a:endParaRPr sz="2800">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chemeClr val="dk1"/>
              </a:buClr>
              <a:buSzPts val="2800"/>
              <a:buFont typeface="Arial"/>
              <a:buChar char="•"/>
            </a:pPr>
            <a:r>
              <a:rPr lang="zh-TW" sz="2800">
                <a:latin typeface="Microsoft JhengHei"/>
                <a:ea typeface="Microsoft JhengHei"/>
                <a:cs typeface="Microsoft JhengHei"/>
                <a:sym typeface="Microsoft JhengHei"/>
              </a:rPr>
              <a:t>高煙霧水平可以減少冒險路線的使用，這表明當人們</a:t>
            </a:r>
            <a:r>
              <a:rPr lang="zh-TW" sz="2800">
                <a:solidFill>
                  <a:srgbClr val="C55A11"/>
                </a:solidFill>
                <a:latin typeface="Microsoft JhengHei"/>
                <a:ea typeface="Microsoft JhengHei"/>
                <a:cs typeface="Microsoft JhengHei"/>
                <a:sym typeface="Microsoft JhengHei"/>
              </a:rPr>
              <a:t>意識到存在高風險時，他們會減少冒險行為</a:t>
            </a:r>
            <a:r>
              <a:rPr lang="zh-TW" sz="2800">
                <a:latin typeface="Microsoft JhengHei"/>
                <a:ea typeface="Microsoft JhengHei"/>
                <a:cs typeface="Microsoft JhengHei"/>
                <a:sym typeface="Microsoft JhengHei"/>
              </a:rPr>
              <a:t>。 	</a:t>
            </a:r>
            <a:endParaRPr/>
          </a:p>
          <a:p>
            <a:pPr marL="342900" lvl="0" indent="-342900" algn="l" rtl="0">
              <a:lnSpc>
                <a:spcPct val="140000"/>
              </a:lnSpc>
              <a:spcBef>
                <a:spcPts val="1000"/>
              </a:spcBef>
              <a:spcAft>
                <a:spcPts val="0"/>
              </a:spcAft>
              <a:buClr>
                <a:schemeClr val="dk1"/>
              </a:buClr>
              <a:buSzPts val="2800"/>
              <a:buFont typeface="Arial"/>
              <a:buChar char="•"/>
            </a:pPr>
            <a:r>
              <a:rPr lang="zh-TW" sz="2800">
                <a:latin typeface="Microsoft JhengHei"/>
                <a:ea typeface="Microsoft JhengHei"/>
                <a:cs typeface="Microsoft JhengHei"/>
                <a:sym typeface="Microsoft JhengHei"/>
              </a:rPr>
              <a:t>沉浸式 VR 實驗中的觀察結果與現實世界的一致性在多大程度上仍需要在進一步研究中進行調查</a:t>
            </a:r>
            <a:endParaRPr sz="2800">
              <a:latin typeface="Microsoft JhengHei"/>
              <a:ea typeface="Microsoft JhengHei"/>
              <a:cs typeface="Microsoft JhengHei"/>
              <a:sym typeface="Microsoft JhengHei"/>
            </a:endParaRPr>
          </a:p>
        </p:txBody>
      </p:sp>
      <p:sp>
        <p:nvSpPr>
          <p:cNvPr id="224" name="Google Shape;2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31" name="Google Shape;231;p16"/>
          <p:cNvSpPr txBox="1">
            <a:spLocks noGrp="1"/>
          </p:cNvSpPr>
          <p:nvPr>
            <p:ph type="ctrTitle"/>
          </p:nvPr>
        </p:nvSpPr>
        <p:spPr>
          <a:xfrm>
            <a:off x="571893" y="194820"/>
            <a:ext cx="8374144" cy="109670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Microsoft JhengHei"/>
              <a:buNone/>
            </a:pPr>
            <a:r>
              <a:rPr lang="zh-TW">
                <a:latin typeface="Microsoft JhengHei"/>
                <a:ea typeface="Microsoft JhengHei"/>
                <a:cs typeface="Microsoft JhengHei"/>
                <a:sym typeface="Microsoft JhengHei"/>
              </a:rPr>
              <a:t>意義、局限性和未來方向</a:t>
            </a:r>
            <a:endParaRPr/>
          </a:p>
        </p:txBody>
      </p:sp>
      <p:sp>
        <p:nvSpPr>
          <p:cNvPr id="232" name="Google Shape;232;p16"/>
          <p:cNvSpPr txBox="1">
            <a:spLocks noGrp="1"/>
          </p:cNvSpPr>
          <p:nvPr>
            <p:ph type="subTitle" idx="1"/>
          </p:nvPr>
        </p:nvSpPr>
        <p:spPr>
          <a:xfrm>
            <a:off x="434124" y="1428800"/>
            <a:ext cx="11323751"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煙霧危害僅通過視覺模擬出現。</a:t>
            </a:r>
            <a:r>
              <a:rPr lang="zh-TW">
                <a:solidFill>
                  <a:srgbClr val="C55A11"/>
                </a:solidFill>
                <a:latin typeface="Microsoft JhengHei"/>
                <a:ea typeface="Microsoft JhengHei"/>
                <a:cs typeface="Microsoft JhengHei"/>
                <a:sym typeface="Microsoft JhengHei"/>
              </a:rPr>
              <a:t>沒有嗅覺</a:t>
            </a:r>
            <a:r>
              <a:rPr lang="zh-TW">
                <a:latin typeface="Microsoft JhengHei"/>
                <a:ea typeface="Microsoft JhengHei"/>
                <a:cs typeface="Microsoft JhengHei"/>
                <a:sym typeface="Microsoft JhengHei"/>
              </a:rPr>
              <a:t>和本實驗中對</a:t>
            </a:r>
            <a:r>
              <a:rPr lang="zh-TW">
                <a:solidFill>
                  <a:srgbClr val="C55A11"/>
                </a:solidFill>
                <a:latin typeface="Microsoft JhengHei"/>
                <a:ea typeface="Microsoft JhengHei"/>
                <a:cs typeface="Microsoft JhengHei"/>
                <a:sym typeface="Microsoft JhengHei"/>
              </a:rPr>
              <a:t>煙霧和熱度的</a:t>
            </a:r>
            <a:r>
              <a:rPr lang="zh-TW" u="sng">
                <a:solidFill>
                  <a:srgbClr val="C55A11"/>
                </a:solidFill>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t>觸覺</a:t>
            </a:r>
            <a:r>
              <a:rPr lang="zh-TW">
                <a:solidFill>
                  <a:srgbClr val="C55A11"/>
                </a:solidFill>
                <a:latin typeface="Microsoft JhengHei"/>
                <a:ea typeface="Microsoft JhengHei"/>
                <a:cs typeface="Microsoft JhengHei"/>
                <a:sym typeface="Microsoft JhengHei"/>
              </a:rPr>
              <a:t>刺激</a:t>
            </a:r>
            <a:r>
              <a:rPr lang="zh-TW">
                <a:latin typeface="Microsoft JhengHei"/>
                <a:ea typeface="Microsoft JhengHei"/>
                <a:cs typeface="Microsoft JhengHei"/>
                <a:sym typeface="Microsoft JhengHei"/>
              </a:rPr>
              <a:t>，導致煙霧對參與者的眼睛、呼吸器官和大腦沒有物理影響。因此，</a:t>
            </a:r>
            <a:r>
              <a:rPr lang="zh-TW">
                <a:solidFill>
                  <a:srgbClr val="C55A11"/>
                </a:solidFill>
                <a:latin typeface="Microsoft JhengHei"/>
                <a:ea typeface="Microsoft JhengHei"/>
                <a:cs typeface="Microsoft JhengHei"/>
                <a:sym typeface="Microsoft JhengHei"/>
              </a:rPr>
              <a:t>煙霧對人們危險決策的影響可能會被低估，</a:t>
            </a:r>
            <a:r>
              <a:rPr lang="zh-TW">
                <a:latin typeface="Microsoft JhengHei"/>
                <a:ea typeface="Microsoft JhengHei"/>
                <a:cs typeface="Microsoft JhengHei"/>
                <a:sym typeface="Microsoft JhengHei"/>
              </a:rPr>
              <a:t>尤其是對於濃煙。</a:t>
            </a:r>
            <a:endParaRPr>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未來的研究可以調查</a:t>
            </a:r>
            <a:r>
              <a:rPr lang="zh-TW">
                <a:solidFill>
                  <a:srgbClr val="C55A11"/>
                </a:solidFill>
                <a:latin typeface="Microsoft JhengHei"/>
                <a:ea typeface="Microsoft JhengHei"/>
                <a:cs typeface="Microsoft JhengHei"/>
                <a:sym typeface="Microsoft JhengHei"/>
              </a:rPr>
              <a:t>個人在決策過程中的感知和認知活動</a:t>
            </a:r>
            <a:r>
              <a:rPr lang="zh-TW">
                <a:latin typeface="Microsoft JhengHei"/>
                <a:ea typeface="Microsoft JhengHei"/>
                <a:cs typeface="Microsoft JhengHei"/>
                <a:sym typeface="Microsoft JhengHei"/>
              </a:rPr>
              <a:t>，以提高我們對緊急情況下人類冒險決策的理解。</a:t>
            </a:r>
            <a:endParaRPr>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熟悉路線充滿煙霧時，歸屬/熟悉感可能會增加人們穿越煙霧的冒險行為。未來的研究可以檢驗地方歸屬對人們危險行為的影響。</a:t>
            </a:r>
            <a:endParaRPr>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來自</a:t>
            </a:r>
            <a:r>
              <a:rPr lang="zh-TW">
                <a:solidFill>
                  <a:srgbClr val="C55A11"/>
                </a:solidFill>
                <a:latin typeface="Microsoft JhengHei"/>
                <a:ea typeface="Microsoft JhengHei"/>
                <a:cs typeface="Microsoft JhengHei"/>
                <a:sym typeface="Microsoft JhengHei"/>
              </a:rPr>
              <a:t>建築安全系統</a:t>
            </a:r>
            <a:r>
              <a:rPr lang="zh-TW">
                <a:latin typeface="Microsoft JhengHei"/>
                <a:ea typeface="Microsoft JhengHei"/>
                <a:cs typeface="Microsoft JhengHei"/>
                <a:sym typeface="Microsoft JhengHei"/>
              </a:rPr>
              <a:t>（例如出口標誌）的尋路信息對</a:t>
            </a:r>
            <a:r>
              <a:rPr lang="zh-TW">
                <a:solidFill>
                  <a:srgbClr val="C55A11"/>
                </a:solidFill>
                <a:latin typeface="Microsoft JhengHei"/>
                <a:ea typeface="Microsoft JhengHei"/>
                <a:cs typeface="Microsoft JhengHei"/>
                <a:sym typeface="Microsoft JhengHei"/>
              </a:rPr>
              <a:t>個人尋路決策具有重要影響</a:t>
            </a:r>
            <a:endParaRPr>
              <a:solidFill>
                <a:srgbClr val="C55A11"/>
              </a:solidFill>
              <a:latin typeface="Microsoft JhengHei"/>
              <a:ea typeface="Microsoft JhengHei"/>
              <a:cs typeface="Microsoft JhengHei"/>
              <a:sym typeface="Microsoft JhengHei"/>
            </a:endParaRPr>
          </a:p>
        </p:txBody>
      </p:sp>
      <p:sp>
        <p:nvSpPr>
          <p:cNvPr id="233" name="Google Shape;23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40" name="Google Shape;240;p17"/>
          <p:cNvSpPr txBox="1">
            <a:spLocks noGrp="1"/>
          </p:cNvSpPr>
          <p:nvPr>
            <p:ph type="ctrTitle"/>
          </p:nvPr>
        </p:nvSpPr>
        <p:spPr>
          <a:xfrm>
            <a:off x="571893" y="194820"/>
            <a:ext cx="2416404" cy="109670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Microsoft JhengHei"/>
              <a:buNone/>
            </a:pPr>
            <a:r>
              <a:rPr lang="zh-TW">
                <a:latin typeface="Microsoft JhengHei"/>
                <a:ea typeface="Microsoft JhengHei"/>
                <a:cs typeface="Microsoft JhengHei"/>
                <a:sym typeface="Microsoft JhengHei"/>
              </a:rPr>
              <a:t>統整</a:t>
            </a:r>
            <a:endParaRPr/>
          </a:p>
        </p:txBody>
      </p:sp>
      <p:sp>
        <p:nvSpPr>
          <p:cNvPr id="241" name="Google Shape;241;p17"/>
          <p:cNvSpPr txBox="1">
            <a:spLocks noGrp="1"/>
          </p:cNvSpPr>
          <p:nvPr>
            <p:ph type="subTitle" idx="1"/>
          </p:nvPr>
        </p:nvSpPr>
        <p:spPr>
          <a:xfrm>
            <a:off x="571893" y="1805871"/>
            <a:ext cx="11323751"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具體而言，“委託人”可以密切關注受託人的行為，以了解歸屬於受託人的信託是否合理。如果受託人按照委託人的期望履行職責，則可以維持或增加信任；</a:t>
            </a:r>
            <a:endParaRPr>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rgbClr val="C55A11"/>
              </a:buClr>
              <a:buSzPts val="2400"/>
              <a:buFont typeface="Arial"/>
              <a:buChar char="•"/>
            </a:pPr>
            <a:r>
              <a:rPr lang="zh-TW">
                <a:solidFill>
                  <a:srgbClr val="C55A11"/>
                </a:solidFill>
                <a:latin typeface="Microsoft JhengHei"/>
                <a:ea typeface="Microsoft JhengHei"/>
                <a:cs typeface="Microsoft JhengHei"/>
                <a:sym typeface="Microsoft JhengHei"/>
              </a:rPr>
              <a:t>不符合期望會降低信任度</a:t>
            </a:r>
            <a:r>
              <a:rPr lang="zh-TW"/>
              <a:t>。(see also Altman and Taylor, 1973; Kohring and Kastenholz, 2000; Rubin, 1973; cf. Strickland, 1958).</a:t>
            </a:r>
            <a:endParaRPr/>
          </a:p>
        </p:txBody>
      </p:sp>
      <p:sp>
        <p:nvSpPr>
          <p:cNvPr id="242" name="Google Shape;2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49" name="Google Shape;249;p18"/>
          <p:cNvSpPr txBox="1">
            <a:spLocks noGrp="1"/>
          </p:cNvSpPr>
          <p:nvPr>
            <p:ph type="subTitle" idx="1"/>
          </p:nvPr>
        </p:nvSpPr>
        <p:spPr>
          <a:xfrm>
            <a:off x="571892" y="1743181"/>
            <a:ext cx="11067657"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rgbClr val="C55A11"/>
              </a:buClr>
              <a:buSzPts val="2400"/>
              <a:buFont typeface="Arial"/>
              <a:buChar char="•"/>
            </a:pPr>
            <a:r>
              <a:rPr lang="zh-TW">
                <a:solidFill>
                  <a:srgbClr val="C55A11"/>
                </a:solidFill>
                <a:latin typeface="Microsoft JhengHei"/>
                <a:ea typeface="Microsoft JhengHei"/>
                <a:cs typeface="Microsoft JhengHei"/>
                <a:sym typeface="Microsoft JhengHei"/>
              </a:rPr>
              <a:t>信任與依賴自動化的意願之間的關係受到其他變量的影響，即人們在執行自己的任務時擁有自己的能力</a:t>
            </a:r>
            <a:r>
              <a:rPr lang="zh-TW">
                <a:latin typeface="Microsoft JhengHei"/>
                <a:ea typeface="Microsoft JhengHei"/>
                <a:cs typeface="Microsoft JhengHei"/>
                <a:sym typeface="Microsoft JhengHei"/>
              </a:rPr>
              <a:t>，這種信任被稱為自信(Kantowitz et al., 1997; Lee and Moray, 1992; Lee and Moray, 1994; Riley, 1996). Kantowitz et al. (1997)</a:t>
            </a:r>
            <a:endParaRPr/>
          </a:p>
          <a:p>
            <a:pPr marL="342900" lvl="0" indent="-190500" algn="l" rtl="0">
              <a:lnSpc>
                <a:spcPct val="140000"/>
              </a:lnSpc>
              <a:spcBef>
                <a:spcPts val="1000"/>
              </a:spcBef>
              <a:spcAft>
                <a:spcPts val="0"/>
              </a:spcAft>
              <a:buClr>
                <a:schemeClr val="dk1"/>
              </a:buClr>
              <a:buSzPts val="2400"/>
              <a:buFont typeface="Arial"/>
              <a:buNone/>
            </a:pPr>
            <a:endParaRPr>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chemeClr val="dk1"/>
              </a:buClr>
              <a:buSzPts val="2400"/>
              <a:buFont typeface="Arial"/>
              <a:buChar char="•"/>
            </a:pPr>
            <a:r>
              <a:rPr lang="zh-TW"/>
              <a:t> </a:t>
            </a:r>
            <a:r>
              <a:rPr lang="zh-TW">
                <a:latin typeface="Microsoft JhengHei"/>
                <a:ea typeface="Microsoft JhengHei"/>
                <a:cs typeface="Microsoft JhengHei"/>
                <a:sym typeface="Microsoft JhengHei"/>
              </a:rPr>
              <a:t>Lee and Moray (1994)結論是，</a:t>
            </a:r>
            <a:r>
              <a:rPr lang="zh-TW">
                <a:solidFill>
                  <a:srgbClr val="C55A11"/>
                </a:solidFill>
                <a:latin typeface="Microsoft JhengHei"/>
                <a:ea typeface="Microsoft JhengHei"/>
                <a:cs typeface="Microsoft JhengHei"/>
                <a:sym typeface="Microsoft JhengHei"/>
              </a:rPr>
              <a:t>當信任超過自信時，人們會使用自動控制</a:t>
            </a:r>
            <a:r>
              <a:rPr lang="zh-TW">
                <a:latin typeface="Microsoft JhengHei"/>
                <a:ea typeface="Microsoft JhengHei"/>
                <a:cs typeface="Microsoft JhengHei"/>
                <a:sym typeface="Microsoft JhengHei"/>
              </a:rPr>
              <a:t>。相反，當對自己能力的信任超過對自動化的信任時，用戶更有可能放棄使用自動模式。</a:t>
            </a:r>
            <a:endParaRPr>
              <a:latin typeface="Microsoft JhengHei"/>
              <a:ea typeface="Microsoft JhengHei"/>
              <a:cs typeface="Microsoft JhengHei"/>
              <a:sym typeface="Microsoft JhengHei"/>
            </a:endParaRPr>
          </a:p>
        </p:txBody>
      </p:sp>
      <p:sp>
        <p:nvSpPr>
          <p:cNvPr id="250" name="Google Shape;2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51" name="Google Shape;2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18</a:t>
            </a:fld>
            <a:endParaRPr/>
          </a:p>
        </p:txBody>
      </p:sp>
      <p:sp>
        <p:nvSpPr>
          <p:cNvPr id="252" name="Google Shape;252;p18"/>
          <p:cNvSpPr txBox="1"/>
          <p:nvPr/>
        </p:nvSpPr>
        <p:spPr>
          <a:xfrm>
            <a:off x="571893" y="194820"/>
            <a:ext cx="2416404" cy="109670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6000"/>
              <a:buFont typeface="Microsoft JhengHei"/>
              <a:buNone/>
            </a:pPr>
            <a:r>
              <a:rPr lang="zh-TW" sz="6000">
                <a:solidFill>
                  <a:schemeClr val="dk1"/>
                </a:solidFill>
                <a:latin typeface="Microsoft JhengHei"/>
                <a:ea typeface="Microsoft JhengHei"/>
                <a:cs typeface="Microsoft JhengHei"/>
                <a:sym typeface="Microsoft JhengHei"/>
              </a:rPr>
              <a:t>統整</a:t>
            </a:r>
            <a:endParaRPr sz="60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59" name="Google Shape;259;p19"/>
          <p:cNvSpPr txBox="1">
            <a:spLocks noGrp="1"/>
          </p:cNvSpPr>
          <p:nvPr>
            <p:ph type="subTitle" idx="1"/>
          </p:nvPr>
        </p:nvSpPr>
        <p:spPr>
          <a:xfrm>
            <a:off x="423224" y="1834446"/>
            <a:ext cx="11323751"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自動化錯誤和錯誤的嚴重程度會嚴重影響操作員的信任度</a:t>
            </a:r>
            <a:r>
              <a:rPr lang="zh-TW"/>
              <a:t>(Muir and Moray, 1996)</a:t>
            </a:r>
            <a:endParaRPr/>
          </a:p>
          <a:p>
            <a:pPr marL="342900" lvl="0" indent="-342900" algn="l" rtl="0">
              <a:lnSpc>
                <a:spcPct val="140000"/>
              </a:lnSpc>
              <a:spcBef>
                <a:spcPts val="1000"/>
              </a:spcBef>
              <a:spcAft>
                <a:spcPts val="0"/>
              </a:spcAft>
              <a:buClr>
                <a:schemeClr val="dk1"/>
              </a:buClr>
              <a:buSzPts val="2400"/>
              <a:buFont typeface="Arial"/>
              <a:buChar char="•"/>
            </a:pPr>
            <a:r>
              <a:rPr lang="zh-TW"/>
              <a:t> Lee and Moray (1992) </a:t>
            </a:r>
            <a:r>
              <a:rPr lang="zh-TW">
                <a:latin typeface="Microsoft JhengHei"/>
                <a:ea typeface="Microsoft JhengHei"/>
                <a:cs typeface="Microsoft JhengHei"/>
                <a:sym typeface="Microsoft JhengHei"/>
              </a:rPr>
              <a:t>自動化的錯誤導致信任的急劇下降，大致與錯誤的大小成比例。如果錯誤沒有重複，性能將立即恢復，但是信任恢復到以前的水平需要較長時間。</a:t>
            </a:r>
            <a:endParaRPr>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小錯誤的累積也會降低信任，而不可預測的小錯誤會比單一的大錯誤對信任產生更嚴重和持久的影響</a:t>
            </a:r>
            <a:r>
              <a:rPr lang="zh-TW"/>
              <a:t>(Lee and Moray, 1992; Muir and Moray, 1996)</a:t>
            </a:r>
            <a:endParaRPr/>
          </a:p>
          <a:p>
            <a:pPr marL="342900" lvl="0" indent="-190500" algn="l" rtl="0">
              <a:lnSpc>
                <a:spcPct val="140000"/>
              </a:lnSpc>
              <a:spcBef>
                <a:spcPts val="1000"/>
              </a:spcBef>
              <a:spcAft>
                <a:spcPts val="0"/>
              </a:spcAft>
              <a:buClr>
                <a:schemeClr val="dk1"/>
              </a:buClr>
              <a:buSzPts val="2400"/>
              <a:buFont typeface="Arial"/>
              <a:buNone/>
            </a:pPr>
            <a:endParaRPr/>
          </a:p>
        </p:txBody>
      </p:sp>
      <p:sp>
        <p:nvSpPr>
          <p:cNvPr id="260" name="Google Shape;2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19</a:t>
            </a:fld>
            <a:endParaRPr/>
          </a:p>
        </p:txBody>
      </p:sp>
      <p:sp>
        <p:nvSpPr>
          <p:cNvPr id="261" name="Google Shape;261;p19"/>
          <p:cNvSpPr txBox="1"/>
          <p:nvPr/>
        </p:nvSpPr>
        <p:spPr>
          <a:xfrm>
            <a:off x="543318" y="232920"/>
            <a:ext cx="2416404" cy="109670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6000"/>
              <a:buFont typeface="Microsoft JhengHei"/>
              <a:buNone/>
            </a:pPr>
            <a:r>
              <a:rPr lang="zh-TW" sz="6000">
                <a:solidFill>
                  <a:schemeClr val="dk1"/>
                </a:solidFill>
                <a:latin typeface="Microsoft JhengHei"/>
                <a:ea typeface="Microsoft JhengHei"/>
                <a:cs typeface="Microsoft JhengHei"/>
                <a:sym typeface="Microsoft JhengHei"/>
              </a:rPr>
              <a:t>統整</a:t>
            </a:r>
            <a:endParaRPr sz="60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5528465" y="815419"/>
            <a:ext cx="1913641" cy="575035"/>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dk1"/>
                </a:solidFill>
                <a:latin typeface="Calibri"/>
                <a:ea typeface="Calibri"/>
                <a:cs typeface="Calibri"/>
                <a:sym typeface="Calibri"/>
              </a:rPr>
              <a:t>情境故事法</a:t>
            </a:r>
            <a:endParaRPr/>
          </a:p>
        </p:txBody>
      </p:sp>
      <p:sp>
        <p:nvSpPr>
          <p:cNvPr id="95" name="Google Shape;95;p2"/>
          <p:cNvSpPr/>
          <p:nvPr/>
        </p:nvSpPr>
        <p:spPr>
          <a:xfrm>
            <a:off x="5528463" y="3682147"/>
            <a:ext cx="1913641" cy="575035"/>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dk1"/>
                </a:solidFill>
                <a:latin typeface="Calibri"/>
                <a:ea typeface="Calibri"/>
                <a:cs typeface="Calibri"/>
                <a:sym typeface="Calibri"/>
              </a:rPr>
              <a:t>虛擬實境</a:t>
            </a:r>
            <a:endParaRPr/>
          </a:p>
        </p:txBody>
      </p:sp>
      <p:sp>
        <p:nvSpPr>
          <p:cNvPr id="96" name="Google Shape;96;p2"/>
          <p:cNvSpPr/>
          <p:nvPr/>
        </p:nvSpPr>
        <p:spPr>
          <a:xfrm>
            <a:off x="2936037" y="3690100"/>
            <a:ext cx="956821" cy="575035"/>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dk1"/>
                </a:solidFill>
                <a:latin typeface="Calibri"/>
                <a:ea typeface="Calibri"/>
                <a:cs typeface="Calibri"/>
                <a:sym typeface="Calibri"/>
              </a:rPr>
              <a:t>決策</a:t>
            </a:r>
            <a:endParaRPr/>
          </a:p>
        </p:txBody>
      </p:sp>
      <p:sp>
        <p:nvSpPr>
          <p:cNvPr id="97" name="Google Shape;97;p2"/>
          <p:cNvSpPr/>
          <p:nvPr/>
        </p:nvSpPr>
        <p:spPr>
          <a:xfrm>
            <a:off x="2477403" y="2227718"/>
            <a:ext cx="1913641" cy="575035"/>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dk1"/>
                </a:solidFill>
                <a:latin typeface="Calibri"/>
                <a:ea typeface="Calibri"/>
                <a:cs typeface="Calibri"/>
                <a:sym typeface="Calibri"/>
              </a:rPr>
              <a:t>系統回饋</a:t>
            </a:r>
            <a:endParaRPr/>
          </a:p>
        </p:txBody>
      </p:sp>
      <p:sp>
        <p:nvSpPr>
          <p:cNvPr id="98" name="Google Shape;98;p2"/>
          <p:cNvSpPr/>
          <p:nvPr/>
        </p:nvSpPr>
        <p:spPr>
          <a:xfrm>
            <a:off x="9423641" y="3634787"/>
            <a:ext cx="1913641" cy="575035"/>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dk1"/>
                </a:solidFill>
                <a:latin typeface="Calibri"/>
                <a:ea typeface="Calibri"/>
                <a:cs typeface="Calibri"/>
                <a:sym typeface="Calibri"/>
              </a:rPr>
              <a:t>災害逃生</a:t>
            </a:r>
            <a:endParaRPr/>
          </a:p>
        </p:txBody>
      </p:sp>
      <p:sp>
        <p:nvSpPr>
          <p:cNvPr id="99" name="Google Shape;99;p2"/>
          <p:cNvSpPr/>
          <p:nvPr/>
        </p:nvSpPr>
        <p:spPr>
          <a:xfrm>
            <a:off x="406895" y="2171470"/>
            <a:ext cx="1913641" cy="5750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dk1"/>
                </a:solidFill>
                <a:latin typeface="Calibri"/>
                <a:ea typeface="Calibri"/>
                <a:cs typeface="Calibri"/>
                <a:sym typeface="Calibri"/>
              </a:rPr>
              <a:t>正確率100/80*/60**</a:t>
            </a:r>
            <a:endParaRPr/>
          </a:p>
        </p:txBody>
      </p:sp>
      <p:sp>
        <p:nvSpPr>
          <p:cNvPr id="100" name="Google Shape;100;p2"/>
          <p:cNvSpPr/>
          <p:nvPr/>
        </p:nvSpPr>
        <p:spPr>
          <a:xfrm>
            <a:off x="5528464" y="2242744"/>
            <a:ext cx="1913641" cy="575035"/>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dk1"/>
                </a:solidFill>
                <a:latin typeface="Calibri"/>
                <a:ea typeface="Calibri"/>
                <a:cs typeface="Calibri"/>
                <a:sym typeface="Calibri"/>
              </a:rPr>
              <a:t>受測者</a:t>
            </a:r>
            <a:endParaRPr/>
          </a:p>
        </p:txBody>
      </p:sp>
      <p:cxnSp>
        <p:nvCxnSpPr>
          <p:cNvPr id="101" name="Google Shape;101;p2"/>
          <p:cNvCxnSpPr>
            <a:stCxn id="94" idx="2"/>
            <a:endCxn id="100" idx="0"/>
          </p:cNvCxnSpPr>
          <p:nvPr/>
        </p:nvCxnSpPr>
        <p:spPr>
          <a:xfrm>
            <a:off x="6485285" y="1390454"/>
            <a:ext cx="0" cy="852300"/>
          </a:xfrm>
          <a:prstGeom prst="straightConnector1">
            <a:avLst/>
          </a:prstGeom>
          <a:noFill/>
          <a:ln w="9525" cap="flat" cmpd="sng">
            <a:solidFill>
              <a:schemeClr val="accent1"/>
            </a:solidFill>
            <a:prstDash val="solid"/>
            <a:miter lim="800000"/>
            <a:headEnd type="none" w="sm" len="sm"/>
            <a:tailEnd type="triangle" w="med" len="med"/>
          </a:ln>
        </p:spPr>
      </p:cxnSp>
      <p:sp>
        <p:nvSpPr>
          <p:cNvPr id="102" name="Google Shape;102;p2"/>
          <p:cNvSpPr txBox="1"/>
          <p:nvPr/>
        </p:nvSpPr>
        <p:spPr>
          <a:xfrm>
            <a:off x="6944055" y="1639446"/>
            <a:ext cx="1724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0" i="0" u="none" strike="noStrike" cap="none">
                <a:solidFill>
                  <a:schemeClr val="dk1"/>
                </a:solidFill>
                <a:latin typeface="Calibri"/>
                <a:ea typeface="Calibri"/>
                <a:cs typeface="Calibri"/>
                <a:sym typeface="Calibri"/>
              </a:rPr>
              <a:t>帶入情境</a:t>
            </a:r>
            <a:endParaRPr/>
          </a:p>
        </p:txBody>
      </p:sp>
      <p:cxnSp>
        <p:nvCxnSpPr>
          <p:cNvPr id="103" name="Google Shape;103;p2"/>
          <p:cNvCxnSpPr/>
          <p:nvPr/>
        </p:nvCxnSpPr>
        <p:spPr>
          <a:xfrm flipH="1">
            <a:off x="6485285" y="2802753"/>
            <a:ext cx="1" cy="852290"/>
          </a:xfrm>
          <a:prstGeom prst="straightConnector1">
            <a:avLst/>
          </a:prstGeom>
          <a:noFill/>
          <a:ln w="9525" cap="flat" cmpd="sng">
            <a:solidFill>
              <a:schemeClr val="dk1"/>
            </a:solidFill>
            <a:prstDash val="solid"/>
            <a:round/>
            <a:headEnd type="stealth" w="med" len="med"/>
            <a:tailEnd type="stealth" w="med" len="med"/>
          </a:ln>
        </p:spPr>
      </p:cxnSp>
      <p:sp>
        <p:nvSpPr>
          <p:cNvPr id="104" name="Google Shape;104;p2"/>
          <p:cNvSpPr txBox="1"/>
          <p:nvPr/>
        </p:nvSpPr>
        <p:spPr>
          <a:xfrm>
            <a:off x="6944055" y="3051745"/>
            <a:ext cx="1724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帶入情境</a:t>
            </a:r>
            <a:endParaRPr/>
          </a:p>
        </p:txBody>
      </p:sp>
      <p:cxnSp>
        <p:nvCxnSpPr>
          <p:cNvPr id="105" name="Google Shape;105;p2"/>
          <p:cNvCxnSpPr>
            <a:stCxn id="97" idx="3"/>
            <a:endCxn id="100" idx="1"/>
          </p:cNvCxnSpPr>
          <p:nvPr/>
        </p:nvCxnSpPr>
        <p:spPr>
          <a:xfrm>
            <a:off x="4391044" y="2515235"/>
            <a:ext cx="1137300" cy="15000"/>
          </a:xfrm>
          <a:prstGeom prst="bentConnector3">
            <a:avLst>
              <a:gd name="adj1" fmla="val 50000"/>
            </a:avLst>
          </a:prstGeom>
          <a:noFill/>
          <a:ln w="9525" cap="flat" cmpd="sng">
            <a:solidFill>
              <a:schemeClr val="accent1"/>
            </a:solidFill>
            <a:prstDash val="solid"/>
            <a:miter lim="800000"/>
            <a:headEnd type="triangle" w="med" len="med"/>
            <a:tailEnd type="triangle" w="med" len="med"/>
          </a:ln>
        </p:spPr>
      </p:cxnSp>
      <p:sp>
        <p:nvSpPr>
          <p:cNvPr id="106" name="Google Shape;106;p2"/>
          <p:cNvSpPr txBox="1"/>
          <p:nvPr/>
        </p:nvSpPr>
        <p:spPr>
          <a:xfrm>
            <a:off x="3892858" y="2661888"/>
            <a:ext cx="224941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人機信任</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zh-TW" sz="1800">
                <a:solidFill>
                  <a:schemeClr val="dk1"/>
                </a:solidFill>
                <a:latin typeface="Calibri"/>
                <a:ea typeface="Calibri"/>
                <a:cs typeface="Calibri"/>
                <a:sym typeface="Calibri"/>
              </a:rPr>
              <a:t>對系統信心程度</a:t>
            </a:r>
            <a:endParaRPr sz="1800">
              <a:solidFill>
                <a:schemeClr val="dk1"/>
              </a:solidFill>
              <a:latin typeface="Calibri"/>
              <a:ea typeface="Calibri"/>
              <a:cs typeface="Calibri"/>
              <a:sym typeface="Calibri"/>
            </a:endParaRPr>
          </a:p>
        </p:txBody>
      </p:sp>
      <p:cxnSp>
        <p:nvCxnSpPr>
          <p:cNvPr id="107" name="Google Shape;107;p2"/>
          <p:cNvCxnSpPr>
            <a:stCxn id="95" idx="3"/>
            <a:endCxn id="98" idx="1"/>
          </p:cNvCxnSpPr>
          <p:nvPr/>
        </p:nvCxnSpPr>
        <p:spPr>
          <a:xfrm rot="10800000" flipH="1">
            <a:off x="7442104" y="3922264"/>
            <a:ext cx="1981500" cy="474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8" name="Google Shape;108;p2"/>
          <p:cNvCxnSpPr>
            <a:stCxn id="97" idx="2"/>
            <a:endCxn id="96" idx="0"/>
          </p:cNvCxnSpPr>
          <p:nvPr/>
        </p:nvCxnSpPr>
        <p:spPr>
          <a:xfrm flipH="1">
            <a:off x="3414423" y="2802753"/>
            <a:ext cx="19800" cy="8874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9" name="Google Shape;109;p2"/>
          <p:cNvCxnSpPr>
            <a:stCxn id="100" idx="3"/>
            <a:endCxn id="98" idx="0"/>
          </p:cNvCxnSpPr>
          <p:nvPr/>
        </p:nvCxnSpPr>
        <p:spPr>
          <a:xfrm>
            <a:off x="7442105" y="2530261"/>
            <a:ext cx="2938500" cy="1104600"/>
          </a:xfrm>
          <a:prstGeom prst="curvedConnector2">
            <a:avLst/>
          </a:prstGeom>
          <a:noFill/>
          <a:ln w="9525" cap="flat" cmpd="sng">
            <a:solidFill>
              <a:schemeClr val="accent1"/>
            </a:solidFill>
            <a:prstDash val="solid"/>
            <a:miter lim="800000"/>
            <a:headEnd type="none" w="sm" len="sm"/>
            <a:tailEnd type="triangle" w="med" len="med"/>
          </a:ln>
        </p:spPr>
      </p:cxnSp>
      <p:sp>
        <p:nvSpPr>
          <p:cNvPr id="110" name="Google Shape;110;p2"/>
          <p:cNvSpPr txBox="1"/>
          <p:nvPr/>
        </p:nvSpPr>
        <p:spPr>
          <a:xfrm>
            <a:off x="8656133" y="2301822"/>
            <a:ext cx="1724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信任度</a:t>
            </a:r>
            <a:endParaRPr/>
          </a:p>
        </p:txBody>
      </p:sp>
      <p:sp>
        <p:nvSpPr>
          <p:cNvPr id="111" name="Google Shape;111;p2"/>
          <p:cNvSpPr txBox="1"/>
          <p:nvPr/>
        </p:nvSpPr>
        <p:spPr>
          <a:xfrm>
            <a:off x="1127543" y="5411508"/>
            <a:ext cx="1724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沉浸式體驗</a:t>
            </a:r>
            <a:endParaRPr/>
          </a:p>
        </p:txBody>
      </p:sp>
      <p:sp>
        <p:nvSpPr>
          <p:cNvPr id="112" name="Google Shape;112;p2"/>
          <p:cNvSpPr txBox="1"/>
          <p:nvPr/>
        </p:nvSpPr>
        <p:spPr>
          <a:xfrm>
            <a:off x="1127543" y="5788166"/>
            <a:ext cx="1034746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沉浸式體驗設計是通過場景營造，配合AR 、VR 、甚至是MR等科技手段，展現出貼合、甚至超出使用者生活體驗的故事；以遊戲，情境、環境，等高感官刺激作為輸出途徑，挑戰</a:t>
            </a:r>
            <a:r>
              <a:rPr lang="zh-TW" sz="1800">
                <a:solidFill>
                  <a:srgbClr val="C55A11"/>
                </a:solidFill>
                <a:latin typeface="Calibri"/>
                <a:ea typeface="Calibri"/>
                <a:cs typeface="Calibri"/>
                <a:sym typeface="Calibri"/>
              </a:rPr>
              <a:t>使用者由外而內的感受，讓使用者在沉浸體驗中</a:t>
            </a:r>
            <a:r>
              <a:rPr lang="zh-TW" sz="1800">
                <a:solidFill>
                  <a:schemeClr val="dk1"/>
                </a:solidFill>
                <a:latin typeface="Calibri"/>
                <a:ea typeface="Calibri"/>
                <a:cs typeface="Calibri"/>
                <a:sym typeface="Calibri"/>
              </a:rPr>
              <a:t>，最大化調動自身五感共鳴的產品、服務、互動設計。</a:t>
            </a:r>
            <a:endParaRPr/>
          </a:p>
        </p:txBody>
      </p:sp>
      <p:cxnSp>
        <p:nvCxnSpPr>
          <p:cNvPr id="113" name="Google Shape;113;p2"/>
          <p:cNvCxnSpPr>
            <a:stCxn id="95" idx="2"/>
          </p:cNvCxnSpPr>
          <p:nvPr/>
        </p:nvCxnSpPr>
        <p:spPr>
          <a:xfrm>
            <a:off x="6485283" y="4257182"/>
            <a:ext cx="0" cy="616500"/>
          </a:xfrm>
          <a:prstGeom prst="straightConnector1">
            <a:avLst/>
          </a:prstGeom>
          <a:noFill/>
          <a:ln w="9525" cap="flat" cmpd="sng">
            <a:solidFill>
              <a:schemeClr val="accent1"/>
            </a:solidFill>
            <a:prstDash val="solid"/>
            <a:miter lim="800000"/>
            <a:headEnd type="none" w="sm" len="sm"/>
            <a:tailEnd type="triangle" w="med" len="med"/>
          </a:ln>
        </p:spPr>
      </p:cxnSp>
      <p:sp>
        <p:nvSpPr>
          <p:cNvPr id="114" name="Google Shape;114;p2"/>
          <p:cNvSpPr/>
          <p:nvPr/>
        </p:nvSpPr>
        <p:spPr>
          <a:xfrm>
            <a:off x="1490967" y="3777581"/>
            <a:ext cx="1913641" cy="5750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分析</a:t>
            </a:r>
            <a:endParaRPr/>
          </a:p>
        </p:txBody>
      </p:sp>
      <p:sp>
        <p:nvSpPr>
          <p:cNvPr id="115" name="Google Shape;115;p2"/>
          <p:cNvSpPr/>
          <p:nvPr/>
        </p:nvSpPr>
        <p:spPr>
          <a:xfrm>
            <a:off x="5528463" y="4854340"/>
            <a:ext cx="1913641" cy="5750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心理/信任程度分析</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68" name="Google Shape;268;p20"/>
          <p:cNvSpPr txBox="1">
            <a:spLocks noGrp="1"/>
          </p:cNvSpPr>
          <p:nvPr>
            <p:ph type="subTitle" idx="1"/>
          </p:nvPr>
        </p:nvSpPr>
        <p:spPr>
          <a:xfrm>
            <a:off x="619518" y="1590781"/>
            <a:ext cx="10435276"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假設參與者最初說他們比人類援助</a:t>
            </a:r>
            <a:r>
              <a:rPr lang="zh-TW" b="1">
                <a:latin typeface="Microsoft JhengHei"/>
                <a:ea typeface="Microsoft JhengHei"/>
                <a:cs typeface="Microsoft JhengHei"/>
                <a:sym typeface="Microsoft JhengHei"/>
              </a:rPr>
              <a:t>更信任自動化援助</a:t>
            </a:r>
            <a:r>
              <a:rPr lang="zh-TW">
                <a:latin typeface="Microsoft JhengHei"/>
                <a:ea typeface="Microsoft JhengHei"/>
                <a:cs typeface="Microsoft JhengHei"/>
                <a:sym typeface="Microsoft JhengHei"/>
              </a:rPr>
              <a:t>，因為人們期望（基於日常經驗）自動化通常是可靠的，並且可以減輕他們的一些工作量(Dzindolet et al., 2002)</a:t>
            </a:r>
            <a:endParaRPr/>
          </a:p>
        </p:txBody>
      </p:sp>
      <p:sp>
        <p:nvSpPr>
          <p:cNvPr id="269" name="Google Shape;26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20</a:t>
            </a:fld>
            <a:endParaRPr/>
          </a:p>
        </p:txBody>
      </p:sp>
      <p:sp>
        <p:nvSpPr>
          <p:cNvPr id="270" name="Google Shape;270;p20"/>
          <p:cNvSpPr txBox="1"/>
          <p:nvPr/>
        </p:nvSpPr>
        <p:spPr>
          <a:xfrm>
            <a:off x="543318" y="232920"/>
            <a:ext cx="2416404" cy="109670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6000"/>
              <a:buFont typeface="Microsoft JhengHei"/>
              <a:buNone/>
            </a:pPr>
            <a:r>
              <a:rPr lang="zh-TW" sz="6000">
                <a:solidFill>
                  <a:schemeClr val="dk1"/>
                </a:solidFill>
                <a:latin typeface="Microsoft JhengHei"/>
                <a:ea typeface="Microsoft JhengHei"/>
                <a:cs typeface="Microsoft JhengHei"/>
                <a:sym typeface="Microsoft JhengHei"/>
              </a:rPr>
              <a:t>統整</a:t>
            </a:r>
            <a:endParaRPr sz="60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77" name="Google Shape;277;p21"/>
          <p:cNvSpPr txBox="1">
            <a:spLocks noGrp="1"/>
          </p:cNvSpPr>
          <p:nvPr>
            <p:ph type="subTitle" idx="1"/>
          </p:nvPr>
        </p:nvSpPr>
        <p:spPr>
          <a:xfrm>
            <a:off x="468198" y="1347966"/>
            <a:ext cx="11723801"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幾位研究人員已經認識到信任對自動化使用的影響(Lee and Moray, 1992; Lewandowsky et al., 2000; Moray et al., 2000; Muir, 1988; Sheridan and Hennessy, 1984, among others)</a:t>
            </a:r>
            <a:r>
              <a:rPr lang="zh-TW">
                <a:solidFill>
                  <a:srgbClr val="C55A11"/>
                </a:solidFill>
                <a:latin typeface="Microsoft JhengHei"/>
                <a:ea typeface="Microsoft JhengHei"/>
                <a:cs typeface="Microsoft JhengHei"/>
                <a:sym typeface="Microsoft JhengHei"/>
              </a:rPr>
              <a:t>用戶決定採取手動控制還是讓流程由自動化控制，取決於他或她對自動化系統的信任程度</a:t>
            </a:r>
            <a:r>
              <a:rPr lang="zh-TW">
                <a:latin typeface="Microsoft JhengHei"/>
                <a:ea typeface="Microsoft JhengHei"/>
                <a:cs typeface="Microsoft JhengHei"/>
                <a:sym typeface="Microsoft JhengHei"/>
              </a:rPr>
              <a:t>；當信任度較低時，與自動化信任度較高時相比，用戶更有可能手動執行任務。</a:t>
            </a:r>
            <a:endParaRPr/>
          </a:p>
          <a:p>
            <a:pPr marL="342900" lvl="0" indent="-342900" algn="l" rtl="0">
              <a:lnSpc>
                <a:spcPct val="140000"/>
              </a:lnSpc>
              <a:spcBef>
                <a:spcPts val="1000"/>
              </a:spcBef>
              <a:spcAft>
                <a:spcPts val="0"/>
              </a:spcAft>
              <a:buClr>
                <a:schemeClr val="dk1"/>
              </a:buClr>
              <a:buSzPts val="2400"/>
              <a:buFont typeface="Arial"/>
              <a:buChar char="•"/>
            </a:pPr>
            <a:r>
              <a:rPr lang="zh-TW"/>
              <a:t>Muir (1987</a:t>
            </a:r>
            <a:r>
              <a:rPr lang="zh-TW">
                <a:latin typeface="Microsoft JhengHei"/>
                <a:ea typeface="Microsoft JhengHei"/>
                <a:cs typeface="Microsoft JhengHei"/>
                <a:sym typeface="Microsoft JhengHei"/>
              </a:rPr>
              <a:t>)認為，信任可能是系統設計的關鍵因素。畢竟，</a:t>
            </a:r>
            <a:r>
              <a:rPr lang="zh-TW">
                <a:solidFill>
                  <a:srgbClr val="C55A11"/>
                </a:solidFill>
                <a:latin typeface="Microsoft JhengHei"/>
                <a:ea typeface="Microsoft JhengHei"/>
                <a:cs typeface="Microsoft JhengHei"/>
                <a:sym typeface="Microsoft JhengHei"/>
              </a:rPr>
              <a:t>過分信任自動化（不信任）可能會導致人們不恰當地使用它</a:t>
            </a:r>
            <a:r>
              <a:rPr lang="zh-TW">
                <a:latin typeface="Microsoft JhengHei"/>
                <a:ea typeface="Microsoft JhengHei"/>
                <a:cs typeface="Microsoft JhengHei"/>
                <a:sym typeface="Microsoft JhengHei"/>
              </a:rPr>
              <a:t>，從而使它無法執行可以手動執行的功能。另一方面，不信任系統，無論它多麼智能，都可能導致該系統被拒絕，從而失去其在系統性能方面的潛在利益(Muir, 1987; cf. Parasuraman and Riley, 1997)</a:t>
            </a:r>
            <a:endParaRPr/>
          </a:p>
        </p:txBody>
      </p:sp>
      <p:sp>
        <p:nvSpPr>
          <p:cNvPr id="278" name="Google Shape;2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79" name="Google Shape;2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21</a:t>
            </a:fld>
            <a:endParaRPr/>
          </a:p>
        </p:txBody>
      </p:sp>
      <p:sp>
        <p:nvSpPr>
          <p:cNvPr id="280" name="Google Shape;280;p21"/>
          <p:cNvSpPr txBox="1"/>
          <p:nvPr/>
        </p:nvSpPr>
        <p:spPr>
          <a:xfrm>
            <a:off x="571893" y="194820"/>
            <a:ext cx="2416404" cy="109670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6000"/>
              <a:buFont typeface="Microsoft JhengHei"/>
              <a:buNone/>
            </a:pPr>
            <a:r>
              <a:rPr lang="zh-TW" sz="6000">
                <a:solidFill>
                  <a:schemeClr val="dk1"/>
                </a:solidFill>
                <a:latin typeface="Microsoft JhengHei"/>
                <a:ea typeface="Microsoft JhengHei"/>
                <a:cs typeface="Microsoft JhengHei"/>
                <a:sym typeface="Microsoft JhengHei"/>
              </a:rPr>
              <a:t>統整</a:t>
            </a:r>
            <a:endParaRPr sz="60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287" name="Google Shape;287;p22"/>
          <p:cNvSpPr txBox="1">
            <a:spLocks noGrp="1"/>
          </p:cNvSpPr>
          <p:nvPr>
            <p:ph type="ctrTitle"/>
          </p:nvPr>
        </p:nvSpPr>
        <p:spPr>
          <a:xfrm>
            <a:off x="543318" y="232920"/>
            <a:ext cx="2416404" cy="109670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Microsoft JhengHei"/>
              <a:buNone/>
            </a:pPr>
            <a:r>
              <a:rPr lang="zh-TW">
                <a:latin typeface="Microsoft JhengHei"/>
                <a:ea typeface="Microsoft JhengHei"/>
                <a:cs typeface="Microsoft JhengHei"/>
                <a:sym typeface="Microsoft JhengHei"/>
              </a:rPr>
              <a:t>統整</a:t>
            </a:r>
            <a:endParaRPr/>
          </a:p>
        </p:txBody>
      </p:sp>
      <p:sp>
        <p:nvSpPr>
          <p:cNvPr id="288" name="Google Shape;288;p22"/>
          <p:cNvSpPr txBox="1">
            <a:spLocks noGrp="1"/>
          </p:cNvSpPr>
          <p:nvPr>
            <p:ph type="subTitle" idx="1"/>
          </p:nvPr>
        </p:nvSpPr>
        <p:spPr>
          <a:xfrm>
            <a:off x="423224" y="1834446"/>
            <a:ext cx="11323751" cy="2233154"/>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自動化錯誤和錯誤的嚴重程度會嚴重影響操作員的信任度</a:t>
            </a:r>
            <a:r>
              <a:rPr lang="zh-TW"/>
              <a:t>(Muir and Moray, 1996)</a:t>
            </a:r>
            <a:endParaRPr/>
          </a:p>
          <a:p>
            <a:pPr marL="342900" lvl="0" indent="-342900" algn="l" rtl="0">
              <a:lnSpc>
                <a:spcPct val="140000"/>
              </a:lnSpc>
              <a:spcBef>
                <a:spcPts val="1000"/>
              </a:spcBef>
              <a:spcAft>
                <a:spcPts val="0"/>
              </a:spcAft>
              <a:buClr>
                <a:schemeClr val="dk1"/>
              </a:buClr>
              <a:buSzPts val="2400"/>
              <a:buFont typeface="Arial"/>
              <a:buChar char="•"/>
            </a:pPr>
            <a:r>
              <a:rPr lang="zh-TW"/>
              <a:t> Lee and Moray (1992) </a:t>
            </a:r>
            <a:r>
              <a:rPr lang="zh-TW">
                <a:latin typeface="Microsoft JhengHei"/>
                <a:ea typeface="Microsoft JhengHei"/>
                <a:cs typeface="Microsoft JhengHei"/>
                <a:sym typeface="Microsoft JhengHei"/>
              </a:rPr>
              <a:t>自動化的錯誤導致信任的急劇下降，大致與錯誤的大小成比例。如果錯誤沒有重複，性能將立即恢復，但是信任恢復到以前的水平需要較長時間。</a:t>
            </a:r>
            <a:endParaRPr>
              <a:latin typeface="Microsoft JhengHei"/>
              <a:ea typeface="Microsoft JhengHei"/>
              <a:cs typeface="Microsoft JhengHei"/>
              <a:sym typeface="Microsoft JhengHei"/>
            </a:endParaRPr>
          </a:p>
          <a:p>
            <a:pPr marL="342900" lvl="0" indent="-342900" algn="l" rtl="0">
              <a:lnSpc>
                <a:spcPct val="140000"/>
              </a:lnSpc>
              <a:spcBef>
                <a:spcPts val="1000"/>
              </a:spcBef>
              <a:spcAft>
                <a:spcPts val="0"/>
              </a:spcAft>
              <a:buClr>
                <a:schemeClr val="dk1"/>
              </a:buClr>
              <a:buSzPts val="2400"/>
              <a:buFont typeface="Arial"/>
              <a:buChar char="•"/>
            </a:pPr>
            <a:r>
              <a:rPr lang="zh-TW">
                <a:latin typeface="Microsoft JhengHei"/>
                <a:ea typeface="Microsoft JhengHei"/>
                <a:cs typeface="Microsoft JhengHei"/>
                <a:sym typeface="Microsoft JhengHei"/>
              </a:rPr>
              <a:t>小錯誤的累積也會降低信任，而不可預測的小錯誤會比單一的大錯誤對信任產生更嚴重和持久的影響</a:t>
            </a:r>
            <a:r>
              <a:rPr lang="zh-TW"/>
              <a:t>(Lee and Moray, 1992; Muir and Moray, 1996)</a:t>
            </a:r>
            <a:endParaRPr/>
          </a:p>
          <a:p>
            <a:pPr marL="342900" lvl="0" indent="-190500" algn="l" rtl="0">
              <a:lnSpc>
                <a:spcPct val="140000"/>
              </a:lnSpc>
              <a:spcBef>
                <a:spcPts val="1000"/>
              </a:spcBef>
              <a:spcAft>
                <a:spcPts val="0"/>
              </a:spcAft>
              <a:buClr>
                <a:schemeClr val="dk1"/>
              </a:buClr>
              <a:buSzPts val="2400"/>
              <a:buFont typeface="Arial"/>
              <a:buNone/>
            </a:pPr>
            <a:endParaRPr/>
          </a:p>
        </p:txBody>
      </p:sp>
      <p:sp>
        <p:nvSpPr>
          <p:cNvPr id="289" name="Google Shape;28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23</a:t>
            </a:fld>
            <a:endParaRPr/>
          </a:p>
        </p:txBody>
      </p:sp>
      <p:graphicFrame>
        <p:nvGraphicFramePr>
          <p:cNvPr id="296" name="Google Shape;296;p23"/>
          <p:cNvGraphicFramePr/>
          <p:nvPr/>
        </p:nvGraphicFramePr>
        <p:xfrm>
          <a:off x="390842" y="239770"/>
          <a:ext cx="11238850" cy="6197175"/>
        </p:xfrm>
        <a:graphic>
          <a:graphicData uri="http://schemas.openxmlformats.org/drawingml/2006/table">
            <a:tbl>
              <a:tblPr firstRow="1" firstCol="1" bandRow="1">
                <a:noFill/>
                <a:tableStyleId>{B2456334-063E-427B-9295-B0E88838A005}</a:tableStyleId>
              </a:tblPr>
              <a:tblGrid>
                <a:gridCol w="2623575">
                  <a:extLst>
                    <a:ext uri="{9D8B030D-6E8A-4147-A177-3AD203B41FA5}">
                      <a16:colId xmlns:a16="http://schemas.microsoft.com/office/drawing/2014/main" val="20000"/>
                    </a:ext>
                  </a:extLst>
                </a:gridCol>
                <a:gridCol w="2157325">
                  <a:extLst>
                    <a:ext uri="{9D8B030D-6E8A-4147-A177-3AD203B41FA5}">
                      <a16:colId xmlns:a16="http://schemas.microsoft.com/office/drawing/2014/main" val="20001"/>
                    </a:ext>
                  </a:extLst>
                </a:gridCol>
                <a:gridCol w="3886525">
                  <a:extLst>
                    <a:ext uri="{9D8B030D-6E8A-4147-A177-3AD203B41FA5}">
                      <a16:colId xmlns:a16="http://schemas.microsoft.com/office/drawing/2014/main" val="20002"/>
                    </a:ext>
                  </a:extLst>
                </a:gridCol>
                <a:gridCol w="2571425">
                  <a:extLst>
                    <a:ext uri="{9D8B030D-6E8A-4147-A177-3AD203B41FA5}">
                      <a16:colId xmlns:a16="http://schemas.microsoft.com/office/drawing/2014/main" val="20003"/>
                    </a:ext>
                  </a:extLst>
                </a:gridCol>
              </a:tblGrid>
              <a:tr h="556025">
                <a:tc>
                  <a:txBody>
                    <a:bodyPr/>
                    <a:lstStyle/>
                    <a:p>
                      <a:pPr marL="0" marR="0" lvl="0" indent="0" algn="l" rtl="0">
                        <a:spcBef>
                          <a:spcPts val="0"/>
                        </a:spcBef>
                        <a:spcAft>
                          <a:spcPts val="0"/>
                        </a:spcAft>
                        <a:buNone/>
                      </a:pPr>
                      <a:r>
                        <a:rPr lang="zh-TW" sz="1800">
                          <a:latin typeface="Microsoft JhengHei"/>
                          <a:ea typeface="Microsoft JhengHei"/>
                          <a:cs typeface="Microsoft JhengHei"/>
                          <a:sym typeface="Microsoft JhengHei"/>
                        </a:rPr>
                        <a:t>題目</a:t>
                      </a:r>
                      <a:endParaRPr sz="1800">
                        <a:latin typeface="Microsoft JhengHei"/>
                        <a:ea typeface="Microsoft JhengHei"/>
                        <a:cs typeface="Microsoft JhengHei"/>
                        <a:sym typeface="Microsoft JhengHei"/>
                      </a:endParaRPr>
                    </a:p>
                  </a:txBody>
                  <a:tcPr marL="68575" marR="68575" marT="0" marB="0">
                    <a:solidFill>
                      <a:srgbClr val="A8D08C"/>
                    </a:solidFill>
                  </a:tcPr>
                </a:tc>
                <a:tc>
                  <a:txBody>
                    <a:bodyPr/>
                    <a:lstStyle/>
                    <a:p>
                      <a:pPr marL="0" marR="0" lvl="0" indent="0" algn="l" rtl="0">
                        <a:spcBef>
                          <a:spcPts val="0"/>
                        </a:spcBef>
                        <a:spcAft>
                          <a:spcPts val="0"/>
                        </a:spcAft>
                        <a:buNone/>
                      </a:pPr>
                      <a:r>
                        <a:rPr lang="zh-TW" sz="1800">
                          <a:latin typeface="Microsoft JhengHei"/>
                          <a:ea typeface="Microsoft JhengHei"/>
                          <a:cs typeface="Microsoft JhengHei"/>
                          <a:sym typeface="Microsoft JhengHei"/>
                        </a:rPr>
                        <a:t>作者/期刊</a:t>
                      </a:r>
                      <a:endParaRPr sz="1800">
                        <a:latin typeface="Microsoft JhengHei"/>
                        <a:ea typeface="Microsoft JhengHei"/>
                        <a:cs typeface="Microsoft JhengHei"/>
                        <a:sym typeface="Microsoft JhengHei"/>
                      </a:endParaRPr>
                    </a:p>
                  </a:txBody>
                  <a:tcPr marL="68575" marR="68575" marT="0" marB="0">
                    <a:solidFill>
                      <a:srgbClr val="A8D08C"/>
                    </a:solidFill>
                  </a:tcPr>
                </a:tc>
                <a:tc>
                  <a:txBody>
                    <a:bodyPr/>
                    <a:lstStyle/>
                    <a:p>
                      <a:pPr marL="0" marR="0" lvl="0" indent="0" algn="l" rtl="0">
                        <a:spcBef>
                          <a:spcPts val="0"/>
                        </a:spcBef>
                        <a:spcAft>
                          <a:spcPts val="0"/>
                        </a:spcAft>
                        <a:buNone/>
                      </a:pPr>
                      <a:r>
                        <a:rPr lang="zh-TW" sz="1800">
                          <a:latin typeface="Microsoft JhengHei"/>
                          <a:ea typeface="Microsoft JhengHei"/>
                          <a:cs typeface="Microsoft JhengHei"/>
                          <a:sym typeface="Microsoft JhengHei"/>
                        </a:rPr>
                        <a:t> 摘要</a:t>
                      </a:r>
                      <a:endParaRPr sz="1800">
                        <a:latin typeface="Microsoft JhengHei"/>
                        <a:ea typeface="Microsoft JhengHei"/>
                        <a:cs typeface="Microsoft JhengHei"/>
                        <a:sym typeface="Microsoft JhengHei"/>
                      </a:endParaRPr>
                    </a:p>
                  </a:txBody>
                  <a:tcPr marL="68575" marR="68575" marT="0" marB="0">
                    <a:solidFill>
                      <a:srgbClr val="A8D08C"/>
                    </a:solidFill>
                  </a:tcPr>
                </a:tc>
                <a:tc>
                  <a:txBody>
                    <a:bodyPr/>
                    <a:lstStyle/>
                    <a:p>
                      <a:pPr marL="0" marR="0" lvl="0" indent="0" algn="l" rtl="0">
                        <a:spcBef>
                          <a:spcPts val="0"/>
                        </a:spcBef>
                        <a:spcAft>
                          <a:spcPts val="0"/>
                        </a:spcAft>
                        <a:buNone/>
                      </a:pPr>
                      <a:r>
                        <a:rPr lang="zh-TW" sz="1800">
                          <a:latin typeface="Microsoft JhengHei"/>
                          <a:ea typeface="Microsoft JhengHei"/>
                          <a:cs typeface="Microsoft JhengHei"/>
                          <a:sym typeface="Microsoft JhengHei"/>
                        </a:rPr>
                        <a:t>Keywords</a:t>
                      </a:r>
                      <a:endParaRPr sz="1800">
                        <a:latin typeface="Microsoft JhengHei"/>
                        <a:ea typeface="Microsoft JhengHei"/>
                        <a:cs typeface="Microsoft JhengHei"/>
                        <a:sym typeface="Microsoft JhengHei"/>
                      </a:endParaRPr>
                    </a:p>
                    <a:p>
                      <a:pPr marL="0" marR="0" lvl="0" indent="0" algn="l" rtl="0">
                        <a:spcBef>
                          <a:spcPts val="0"/>
                        </a:spcBef>
                        <a:spcAft>
                          <a:spcPts val="0"/>
                        </a:spcAft>
                        <a:buNone/>
                      </a:pPr>
                      <a:r>
                        <a:rPr lang="zh-TW" sz="1800">
                          <a:latin typeface="Microsoft JhengHei"/>
                          <a:ea typeface="Microsoft JhengHei"/>
                          <a:cs typeface="Microsoft JhengHei"/>
                          <a:sym typeface="Microsoft JhengHei"/>
                        </a:rPr>
                        <a:t> </a:t>
                      </a:r>
                      <a:endParaRPr sz="1800">
                        <a:latin typeface="Microsoft JhengHei"/>
                        <a:ea typeface="Microsoft JhengHei"/>
                        <a:cs typeface="Microsoft JhengHei"/>
                        <a:sym typeface="Microsoft JhengHei"/>
                      </a:endParaRPr>
                    </a:p>
                  </a:txBody>
                  <a:tcPr marL="68575" marR="68575" marT="0" marB="0">
                    <a:solidFill>
                      <a:srgbClr val="A8D08C"/>
                    </a:solidFill>
                  </a:tcPr>
                </a:tc>
                <a:extLst>
                  <a:ext uri="{0D108BD9-81ED-4DB2-BD59-A6C34878D82A}">
                    <a16:rowId xmlns:a16="http://schemas.microsoft.com/office/drawing/2014/main" val="10000"/>
                  </a:ext>
                </a:extLst>
              </a:tr>
              <a:tr h="5641150">
                <a:tc>
                  <a:txBody>
                    <a:bodyPr/>
                    <a:lstStyle/>
                    <a:p>
                      <a:pPr marL="0" marR="0" lvl="0" indent="0" algn="l" rtl="0">
                        <a:spcBef>
                          <a:spcPts val="0"/>
                        </a:spcBef>
                        <a:spcAft>
                          <a:spcPts val="0"/>
                        </a:spcAft>
                        <a:buNone/>
                      </a:pPr>
                      <a:r>
                        <a:rPr lang="zh-TW" sz="1800">
                          <a:latin typeface="Microsoft JhengHei"/>
                          <a:ea typeface="Microsoft JhengHei"/>
                          <a:cs typeface="Microsoft JhengHei"/>
                          <a:sym typeface="Microsoft JhengHei"/>
                        </a:rPr>
                        <a:t>The effects of errors on system trust, self-confidence, </a:t>
                      </a:r>
                      <a:br>
                        <a:rPr lang="zh-TW" sz="1800">
                          <a:latin typeface="Microsoft JhengHei"/>
                          <a:ea typeface="Microsoft JhengHei"/>
                          <a:cs typeface="Microsoft JhengHei"/>
                          <a:sym typeface="Microsoft JhengHei"/>
                        </a:rPr>
                      </a:br>
                      <a:r>
                        <a:rPr lang="zh-TW" sz="1800">
                          <a:latin typeface="Microsoft JhengHei"/>
                          <a:ea typeface="Microsoft JhengHei"/>
                          <a:cs typeface="Microsoft JhengHei"/>
                          <a:sym typeface="Microsoft JhengHei"/>
                        </a:rPr>
                        <a:t>and the allocation of control in route planning</a:t>
                      </a:r>
                      <a:endParaRPr/>
                    </a:p>
                    <a:p>
                      <a:pPr marL="0" marR="0" lvl="0" indent="0" algn="l" rtl="0">
                        <a:spcBef>
                          <a:spcPts val="0"/>
                        </a:spcBef>
                        <a:spcAft>
                          <a:spcPts val="0"/>
                        </a:spcAft>
                        <a:buNone/>
                      </a:pPr>
                      <a:r>
                        <a:rPr lang="zh-TW" sz="1800" b="1">
                          <a:latin typeface="Microsoft JhengHei"/>
                          <a:ea typeface="Microsoft JhengHei"/>
                          <a:cs typeface="Microsoft JhengHei"/>
                          <a:sym typeface="Microsoft JhengHei"/>
                        </a:rPr>
                        <a:t>在路線規劃中，錯誤對系統信任、自信和控制分配的影響</a:t>
                      </a:r>
                      <a:br>
                        <a:rPr lang="zh-TW" sz="1800" b="1">
                          <a:latin typeface="Microsoft JhengHei"/>
                          <a:ea typeface="Microsoft JhengHei"/>
                          <a:cs typeface="Microsoft JhengHei"/>
                          <a:sym typeface="Microsoft JhengHei"/>
                        </a:rPr>
                      </a:br>
                      <a:endParaRPr sz="1800">
                        <a:latin typeface="Microsoft JhengHei"/>
                        <a:ea typeface="Microsoft JhengHei"/>
                        <a:cs typeface="Microsoft JhengHei"/>
                        <a:sym typeface="Microsoft JhengHei"/>
                      </a:endParaRPr>
                    </a:p>
                  </a:txBody>
                  <a:tcPr marL="68575" marR="68575" marT="0" marB="0">
                    <a:solidFill>
                      <a:srgbClr val="A8D08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zh-TW" sz="1800"/>
                        <a:t>De Vries, P., Midden, C., &amp; Bouwhuis, D. (2003).</a:t>
                      </a:r>
                      <a:endParaRPr/>
                    </a:p>
                    <a:p>
                      <a:pPr marL="0" marR="0" lvl="0" indent="0" algn="l" rtl="0">
                        <a:spcBef>
                          <a:spcPts val="0"/>
                        </a:spcBef>
                        <a:spcAft>
                          <a:spcPts val="0"/>
                        </a:spcAft>
                        <a:buNone/>
                      </a:pPr>
                      <a:r>
                        <a:rPr lang="zh-TW" sz="1800" i="1"/>
                        <a:t>International Journal of Human-Computer Studies, 58(6), 719-735.</a:t>
                      </a:r>
                      <a:endParaRPr sz="1800">
                        <a:latin typeface="Microsoft JhengHei"/>
                        <a:ea typeface="Microsoft JhengHei"/>
                        <a:cs typeface="Microsoft JhengHei"/>
                        <a:sym typeface="Microsoft JhengHei"/>
                      </a:endParaRPr>
                    </a:p>
                  </a:txBody>
                  <a:tcPr marL="68575" marR="68575" marT="0" marB="0">
                    <a:solidFill>
                      <a:srgbClr val="A8D08C"/>
                    </a:solidFill>
                  </a:tcPr>
                </a:tc>
                <a:tc>
                  <a:txBody>
                    <a:bodyPr/>
                    <a:lstStyle/>
                    <a:p>
                      <a:pPr marL="0" marR="0" lvl="0" indent="0" algn="l" rtl="0">
                        <a:lnSpc>
                          <a:spcPct val="120000"/>
                        </a:lnSpc>
                        <a:spcBef>
                          <a:spcPts val="0"/>
                        </a:spcBef>
                        <a:spcAft>
                          <a:spcPts val="0"/>
                        </a:spcAft>
                        <a:buNone/>
                      </a:pPr>
                      <a:r>
                        <a:rPr lang="zh-TW" sz="1800">
                          <a:latin typeface="Microsoft JhengHei"/>
                          <a:ea typeface="Microsoft JhengHei"/>
                          <a:cs typeface="Microsoft JhengHei"/>
                          <a:sym typeface="Microsoft JhengHei"/>
                        </a:rPr>
                        <a:t> </a:t>
                      </a:r>
                      <a:r>
                        <a:rPr lang="zh-TW" sz="1800">
                          <a:solidFill>
                            <a:schemeClr val="dk1"/>
                          </a:solidFill>
                          <a:latin typeface="Microsoft JhengHei"/>
                          <a:ea typeface="Microsoft JhengHei"/>
                          <a:cs typeface="Microsoft JhengHei"/>
                          <a:sym typeface="Microsoft JhengHei"/>
                        </a:rPr>
                        <a:t>該實驗旨在研究錯誤對控制分配的影響，</a:t>
                      </a:r>
                      <a:r>
                        <a:rPr lang="zh-TW" sz="1800" b="0" i="0">
                          <a:solidFill>
                            <a:schemeClr val="dk1"/>
                          </a:solidFill>
                          <a:latin typeface="Microsoft JhengHei"/>
                          <a:ea typeface="Microsoft JhengHei"/>
                          <a:cs typeface="Microsoft JhengHei"/>
                          <a:sym typeface="Microsoft JhengHei"/>
                        </a:rPr>
                        <a:t>以及在路線規劃領域中信任和自信的中介作用。</a:t>
                      </a:r>
                      <a:endParaRPr sz="1800" b="0" i="0">
                        <a:solidFill>
                          <a:schemeClr val="dk1"/>
                        </a:solidFill>
                        <a:latin typeface="Microsoft JhengHei"/>
                        <a:ea typeface="Microsoft JhengHei"/>
                        <a:cs typeface="Microsoft JhengHei"/>
                        <a:sym typeface="Microsoft JhengHei"/>
                      </a:endParaRPr>
                    </a:p>
                    <a:p>
                      <a:pPr marL="0" marR="0" lvl="0" indent="0" algn="l" rtl="0">
                        <a:lnSpc>
                          <a:spcPct val="120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        以手動方式完成了10條路線計劃試驗，並以自動方式完成了10條路線試驗，使參加者在兩種方式下均能獲得同等的體驗。</a:t>
                      </a:r>
                      <a:endParaRPr sz="1800" b="0" i="0">
                        <a:solidFill>
                          <a:schemeClr val="dk1"/>
                        </a:solidFill>
                        <a:latin typeface="Microsoft JhengHei"/>
                        <a:ea typeface="Microsoft JhengHei"/>
                        <a:cs typeface="Microsoft JhengHei"/>
                        <a:sym typeface="Microsoft JhengHei"/>
                      </a:endParaRPr>
                    </a:p>
                    <a:p>
                      <a:pPr marL="0" marR="0" lvl="0" indent="0" algn="l" rtl="0">
                        <a:lnSpc>
                          <a:spcPct val="120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隨後，參與者完成了六次可以自由選擇模式。</a:t>
                      </a:r>
                      <a:endParaRPr sz="1800" b="0" i="0">
                        <a:solidFill>
                          <a:schemeClr val="dk1"/>
                        </a:solidFill>
                        <a:latin typeface="Microsoft JhengHei"/>
                        <a:ea typeface="Microsoft JhengHei"/>
                        <a:cs typeface="Microsoft JhengHei"/>
                        <a:sym typeface="Microsoft JhengHei"/>
                      </a:endParaRPr>
                    </a:p>
                    <a:p>
                      <a:pPr marL="0" marR="0" lvl="0" indent="0" algn="l" rtl="0">
                        <a:lnSpc>
                          <a:spcPct val="120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結果表明，</a:t>
                      </a:r>
                      <a:r>
                        <a:rPr lang="zh-TW" sz="1800" b="0" i="0">
                          <a:solidFill>
                            <a:schemeClr val="lt1"/>
                          </a:solidFill>
                          <a:latin typeface="Microsoft JhengHei"/>
                          <a:ea typeface="Microsoft JhengHei"/>
                          <a:cs typeface="Microsoft JhengHei"/>
                          <a:sym typeface="Microsoft JhengHei"/>
                        </a:rPr>
                        <a:t>與低自動化錯誤相比，高自動化錯誤率降低了系統信任級別</a:t>
                      </a:r>
                      <a:r>
                        <a:rPr lang="zh-TW" sz="1800" b="0" i="0">
                          <a:solidFill>
                            <a:schemeClr val="dk1"/>
                          </a:solidFill>
                          <a:latin typeface="Microsoft JhengHei"/>
                          <a:ea typeface="Microsoft JhengHei"/>
                          <a:cs typeface="Microsoft JhengHei"/>
                          <a:sym typeface="Microsoft JhengHei"/>
                        </a:rPr>
                        <a:t>。相反，與較低的MER相比，較高的手動錯誤率導致較低的自信心，儘管程度較小。</a:t>
                      </a:r>
                      <a:endParaRPr sz="1800" b="0" i="0">
                        <a:solidFill>
                          <a:schemeClr val="dk1"/>
                        </a:solidFill>
                        <a:latin typeface="Microsoft JhengHei"/>
                        <a:ea typeface="Microsoft JhengHei"/>
                        <a:cs typeface="Microsoft JhengHei"/>
                        <a:sym typeface="Microsoft JhengHei"/>
                      </a:endParaRPr>
                    </a:p>
                    <a:p>
                      <a:pPr marL="0" marR="0" lvl="0" indent="0" algn="l" rtl="0">
                        <a:lnSpc>
                          <a:spcPct val="120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信任度和自信度之間的差異可以很好地預測控制權的分配，而且還暗示了對系統能力的信任存在根本偏見。</a:t>
                      </a:r>
                      <a:endParaRPr sz="1800" b="0" i="0">
                        <a:solidFill>
                          <a:schemeClr val="dk1"/>
                        </a:solidFill>
                        <a:latin typeface="Microsoft JhengHei"/>
                        <a:ea typeface="Microsoft JhengHei"/>
                        <a:cs typeface="Microsoft JhengHei"/>
                        <a:sym typeface="Microsoft JhengHei"/>
                      </a:endParaRPr>
                    </a:p>
                  </a:txBody>
                  <a:tcPr marL="68575" marR="68575" marT="0" marB="0">
                    <a:solidFill>
                      <a:srgbClr val="A8D08C"/>
                    </a:solidFill>
                  </a:tcPr>
                </a:tc>
                <a:tc>
                  <a:txBody>
                    <a:bodyPr/>
                    <a:lstStyle/>
                    <a:p>
                      <a:pPr marL="0" marR="0" lvl="0" indent="0" algn="l" rtl="0">
                        <a:spcBef>
                          <a:spcPts val="0"/>
                        </a:spcBef>
                        <a:spcAft>
                          <a:spcPts val="0"/>
                        </a:spcAft>
                        <a:buNone/>
                      </a:pPr>
                      <a:r>
                        <a:rPr lang="zh-TW" sz="1800">
                          <a:latin typeface="Microsoft JhengHei"/>
                          <a:ea typeface="Microsoft JhengHei"/>
                          <a:cs typeface="Microsoft JhengHei"/>
                          <a:sym typeface="Microsoft JhengHei"/>
                        </a:rPr>
                        <a:t> </a:t>
                      </a:r>
                      <a:r>
                        <a:rPr lang="zh-TW" sz="1800" b="0" i="0">
                          <a:solidFill>
                            <a:schemeClr val="dk1"/>
                          </a:solidFill>
                          <a:latin typeface="Calibri"/>
                          <a:ea typeface="Calibri"/>
                          <a:cs typeface="Calibri"/>
                          <a:sym typeface="Calibri"/>
                        </a:rPr>
                        <a:t>System trust</a:t>
                      </a:r>
                      <a:endParaRPr/>
                    </a:p>
                    <a:p>
                      <a:pPr marL="0" marR="0" lvl="0" indent="0" algn="l" rtl="0">
                        <a:lnSpc>
                          <a:spcPct val="125000"/>
                        </a:lnSpc>
                        <a:spcBef>
                          <a:spcPts val="0"/>
                        </a:spcBef>
                        <a:spcAft>
                          <a:spcPts val="0"/>
                        </a:spcAft>
                        <a:buNone/>
                      </a:pPr>
                      <a:r>
                        <a:rPr lang="zh-TW" sz="1800" b="0" i="0">
                          <a:solidFill>
                            <a:schemeClr val="dk1"/>
                          </a:solidFill>
                          <a:latin typeface="Calibri"/>
                          <a:ea typeface="Calibri"/>
                          <a:cs typeface="Calibri"/>
                          <a:sym typeface="Calibri"/>
                        </a:rPr>
                        <a:t>Self confidence</a:t>
                      </a:r>
                      <a:endParaRPr/>
                    </a:p>
                    <a:p>
                      <a:pPr marL="0" marR="0" lvl="0" indent="0" algn="l" rtl="0">
                        <a:lnSpc>
                          <a:spcPct val="125000"/>
                        </a:lnSpc>
                        <a:spcBef>
                          <a:spcPts val="0"/>
                        </a:spcBef>
                        <a:spcAft>
                          <a:spcPts val="0"/>
                        </a:spcAft>
                        <a:buNone/>
                      </a:pPr>
                      <a:r>
                        <a:rPr lang="zh-TW" sz="1800" b="0" i="0">
                          <a:solidFill>
                            <a:schemeClr val="dk1"/>
                          </a:solidFill>
                          <a:latin typeface="Calibri"/>
                          <a:ea typeface="Calibri"/>
                          <a:cs typeface="Calibri"/>
                          <a:sym typeface="Calibri"/>
                        </a:rPr>
                        <a:t>Control allocation</a:t>
                      </a:r>
                      <a:endParaRPr/>
                    </a:p>
                    <a:p>
                      <a:pPr marL="0" marR="0" lvl="0" indent="0" algn="l" rtl="0">
                        <a:lnSpc>
                          <a:spcPct val="125000"/>
                        </a:lnSpc>
                        <a:spcBef>
                          <a:spcPts val="0"/>
                        </a:spcBef>
                        <a:spcAft>
                          <a:spcPts val="0"/>
                        </a:spcAft>
                        <a:buNone/>
                      </a:pPr>
                      <a:r>
                        <a:rPr lang="zh-TW" sz="1800" b="0" i="0">
                          <a:solidFill>
                            <a:schemeClr val="dk1"/>
                          </a:solidFill>
                          <a:latin typeface="Calibri"/>
                          <a:ea typeface="Calibri"/>
                          <a:cs typeface="Calibri"/>
                          <a:sym typeface="Calibri"/>
                        </a:rPr>
                        <a:t>Route planning</a:t>
                      </a:r>
                      <a:endParaRPr/>
                    </a:p>
                    <a:p>
                      <a:pPr marL="0" marR="0" lvl="0" indent="0" algn="l" rtl="0">
                        <a:lnSpc>
                          <a:spcPct val="125000"/>
                        </a:lnSpc>
                        <a:spcBef>
                          <a:spcPts val="0"/>
                        </a:spcBef>
                        <a:spcAft>
                          <a:spcPts val="0"/>
                        </a:spcAft>
                        <a:buNone/>
                      </a:pPr>
                      <a:endParaRPr sz="1800" b="0" i="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系統信任</a:t>
                      </a:r>
                      <a:endParaRPr sz="1800" b="0" i="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自信心</a:t>
                      </a:r>
                      <a:endParaRPr sz="1800" b="0" i="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控制分配</a:t>
                      </a:r>
                      <a:endParaRPr sz="1800" b="0" i="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a:solidFill>
                            <a:schemeClr val="dk1"/>
                          </a:solidFill>
                          <a:latin typeface="Microsoft JhengHei"/>
                          <a:ea typeface="Microsoft JhengHei"/>
                          <a:cs typeface="Microsoft JhengHei"/>
                          <a:sym typeface="Microsoft JhengHei"/>
                        </a:rPr>
                        <a:t>路線規劃</a:t>
                      </a:r>
                      <a:endParaRPr sz="1800" b="0" i="0">
                        <a:solidFill>
                          <a:schemeClr val="dk1"/>
                        </a:solidFill>
                        <a:latin typeface="Microsoft JhengHei"/>
                        <a:ea typeface="Microsoft JhengHei"/>
                        <a:cs typeface="Microsoft JhengHei"/>
                        <a:sym typeface="Microsoft JhengHei"/>
                      </a:endParaRPr>
                    </a:p>
                  </a:txBody>
                  <a:tcPr marL="68575" marR="68575" marT="0" marB="0">
                    <a:solidFill>
                      <a:srgbClr val="A8D08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4"/>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302" name="Google Shape;302;p24"/>
          <p:cNvSpPr txBox="1"/>
          <p:nvPr/>
        </p:nvSpPr>
        <p:spPr>
          <a:xfrm>
            <a:off x="716436" y="509047"/>
            <a:ext cx="356333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6000" b="1">
                <a:solidFill>
                  <a:schemeClr val="dk1"/>
                </a:solidFill>
                <a:latin typeface="Microsoft JhengHei"/>
                <a:ea typeface="Microsoft JhengHei"/>
                <a:cs typeface="Microsoft JhengHei"/>
                <a:sym typeface="Microsoft JhengHei"/>
              </a:rPr>
              <a:t>結論</a:t>
            </a:r>
            <a:endParaRPr/>
          </a:p>
        </p:txBody>
      </p:sp>
      <p:sp>
        <p:nvSpPr>
          <p:cNvPr id="303" name="Google Shape;30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304" name="Google Shape;30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24</a:t>
            </a:fld>
            <a:endParaRPr/>
          </a:p>
        </p:txBody>
      </p:sp>
      <p:sp>
        <p:nvSpPr>
          <p:cNvPr id="305" name="Google Shape;305;p24"/>
          <p:cNvSpPr/>
          <p:nvPr/>
        </p:nvSpPr>
        <p:spPr>
          <a:xfrm>
            <a:off x="716436" y="1966821"/>
            <a:ext cx="10763579" cy="345325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chemeClr val="dk1"/>
              </a:buClr>
              <a:buSzPts val="2400"/>
              <a:buFont typeface="Noto Sans Symbols"/>
              <a:buChar char="⮚"/>
            </a:pPr>
            <a:r>
              <a:rPr lang="zh-TW" sz="2400">
                <a:solidFill>
                  <a:schemeClr val="dk1"/>
                </a:solidFill>
                <a:latin typeface="Microsoft JhengHei"/>
                <a:ea typeface="Microsoft JhengHei"/>
                <a:cs typeface="Microsoft JhengHei"/>
                <a:sym typeface="Microsoft JhengHei"/>
              </a:rPr>
              <a:t>有必要進行進一步的研究，以研究在</a:t>
            </a:r>
            <a:r>
              <a:rPr lang="zh-TW" sz="2400">
                <a:solidFill>
                  <a:srgbClr val="C55A11"/>
                </a:solidFill>
                <a:latin typeface="Microsoft JhengHei"/>
                <a:ea typeface="Microsoft JhengHei"/>
                <a:cs typeface="Microsoft JhengHei"/>
                <a:sym typeface="Microsoft JhengHei"/>
              </a:rPr>
              <a:t>非正常或危險駕駛條件下</a:t>
            </a:r>
            <a:r>
              <a:rPr lang="zh-TW" sz="2400">
                <a:solidFill>
                  <a:schemeClr val="dk1"/>
                </a:solidFill>
                <a:latin typeface="Microsoft JhengHei"/>
                <a:ea typeface="Microsoft JhengHei"/>
                <a:cs typeface="Microsoft JhengHei"/>
                <a:sym typeface="Microsoft JhengHei"/>
              </a:rPr>
              <a:t>對駕駛員性能和信任度的類似車載助行器類型和可靠性條件，並有可能確認這些車輛設計因素對駕駛員信任度的交互作用的性質。</a:t>
            </a:r>
            <a:endParaRPr sz="2400">
              <a:solidFill>
                <a:schemeClr val="dk1"/>
              </a:solidFill>
              <a:latin typeface="Microsoft JhengHei"/>
              <a:ea typeface="Microsoft JhengHei"/>
              <a:cs typeface="Microsoft JhengHei"/>
              <a:sym typeface="Microsoft JhengHei"/>
            </a:endParaRPr>
          </a:p>
          <a:p>
            <a:pPr marL="285750" marR="0" lvl="0" indent="-133350" algn="l" rtl="0">
              <a:lnSpc>
                <a:spcPct val="130000"/>
              </a:lnSpc>
              <a:spcBef>
                <a:spcPts val="0"/>
              </a:spcBef>
              <a:spcAft>
                <a:spcPts val="0"/>
              </a:spcAft>
              <a:buClr>
                <a:schemeClr val="dk1"/>
              </a:buClr>
              <a:buSzPts val="2400"/>
              <a:buFont typeface="Noto Sans Symbols"/>
              <a:buNone/>
            </a:pPr>
            <a:endParaRPr sz="2400">
              <a:solidFill>
                <a:schemeClr val="dk1"/>
              </a:solidFill>
              <a:latin typeface="Microsoft JhengHei"/>
              <a:ea typeface="Microsoft JhengHei"/>
              <a:cs typeface="Microsoft JhengHei"/>
              <a:sym typeface="Microsoft JhengHei"/>
            </a:endParaRPr>
          </a:p>
          <a:p>
            <a:pPr marL="285750" marR="0" lvl="0" indent="-285750" algn="l" rtl="0">
              <a:lnSpc>
                <a:spcPct val="130000"/>
              </a:lnSpc>
              <a:spcBef>
                <a:spcPts val="0"/>
              </a:spcBef>
              <a:spcAft>
                <a:spcPts val="0"/>
              </a:spcAft>
              <a:buClr>
                <a:schemeClr val="dk1"/>
              </a:buClr>
              <a:buSzPts val="2400"/>
              <a:buFont typeface="Noto Sans Symbols"/>
              <a:buChar char="⮚"/>
            </a:pPr>
            <a:r>
              <a:rPr lang="zh-TW" sz="2400">
                <a:solidFill>
                  <a:schemeClr val="dk1"/>
                </a:solidFill>
                <a:latin typeface="Microsoft JhengHei"/>
                <a:ea typeface="Microsoft JhengHei"/>
                <a:cs typeface="Microsoft JhengHei"/>
                <a:sym typeface="Microsoft JhengHei"/>
              </a:rPr>
              <a:t>在</a:t>
            </a:r>
            <a:r>
              <a:rPr lang="zh-TW" sz="2400">
                <a:solidFill>
                  <a:srgbClr val="C55A11"/>
                </a:solidFill>
                <a:latin typeface="Microsoft JhengHei"/>
                <a:ea typeface="Microsoft JhengHei"/>
                <a:cs typeface="Microsoft JhengHei"/>
                <a:sym typeface="Microsoft JhengHei"/>
              </a:rPr>
              <a:t>危險情況下，駕駛員的認知工作量可能會更高，導航信息對於維護道路安全可能更為關鍵</a:t>
            </a:r>
            <a:r>
              <a:rPr lang="zh-TW" sz="2400">
                <a:solidFill>
                  <a:schemeClr val="dk1"/>
                </a:solidFill>
                <a:latin typeface="Microsoft JhengHei"/>
                <a:ea typeface="Microsoft JhengHei"/>
                <a:cs typeface="Microsoft JhengHei"/>
                <a:sym typeface="Microsoft JhengHei"/>
              </a:rPr>
              <a:t>。駕駛員通過性能來處理導航輔助錯誤的能力及其對輔助工具錯誤的容忍度可能比正常道路條件下的下降幅度更大。</a:t>
            </a:r>
            <a:endParaRPr sz="2400">
              <a:solidFill>
                <a:schemeClr val="dk1"/>
              </a:solidFill>
              <a:latin typeface="Microsoft JhengHei"/>
              <a:ea typeface="Microsoft JhengHei"/>
              <a:cs typeface="Microsoft JhengHei"/>
              <a:sym typeface="Microsoft JhengHei"/>
            </a:endParaRPr>
          </a:p>
        </p:txBody>
      </p:sp>
      <p:sp>
        <p:nvSpPr>
          <p:cNvPr id="306" name="Google Shape;306;p24"/>
          <p:cNvSpPr txBox="1"/>
          <p:nvPr/>
        </p:nvSpPr>
        <p:spPr>
          <a:xfrm>
            <a:off x="543318" y="232920"/>
            <a:ext cx="2416404" cy="10967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6"/>
          <p:cNvSpPr txBox="1"/>
          <p:nvPr/>
        </p:nvSpPr>
        <p:spPr>
          <a:xfrm>
            <a:off x="-21800" y="6356350"/>
            <a:ext cx="12213800" cy="501650"/>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l"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a:p>
            <a:pPr marL="342900" marR="0" lvl="0" indent="-190500" algn="ctr" rtl="0">
              <a:lnSpc>
                <a:spcPct val="120000"/>
              </a:lnSpc>
              <a:spcBef>
                <a:spcPts val="1000"/>
              </a:spcBef>
              <a:spcAft>
                <a:spcPts val="0"/>
              </a:spcAft>
              <a:buClr>
                <a:schemeClr val="dk1"/>
              </a:buClr>
              <a:buSzPts val="2400"/>
              <a:buFont typeface="Arial"/>
              <a:buNone/>
            </a:pPr>
            <a:endParaRPr sz="2400">
              <a:solidFill>
                <a:schemeClr val="dk1"/>
              </a:solidFill>
              <a:latin typeface="Microsoft JhengHei"/>
              <a:ea typeface="Microsoft JhengHei"/>
              <a:cs typeface="Microsoft JhengHei"/>
              <a:sym typeface="Microsoft JhengHei"/>
            </a:endParaRPr>
          </a:p>
        </p:txBody>
      </p:sp>
      <p:sp>
        <p:nvSpPr>
          <p:cNvPr id="321" name="Google Shape;321;p26"/>
          <p:cNvSpPr txBox="1"/>
          <p:nvPr/>
        </p:nvSpPr>
        <p:spPr>
          <a:xfrm>
            <a:off x="716436" y="509047"/>
            <a:ext cx="356333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6000" b="1">
                <a:solidFill>
                  <a:schemeClr val="dk1"/>
                </a:solidFill>
                <a:latin typeface="Microsoft JhengHei"/>
                <a:ea typeface="Microsoft JhengHei"/>
                <a:cs typeface="Microsoft JhengHei"/>
                <a:sym typeface="Microsoft JhengHei"/>
              </a:rPr>
              <a:t>方向</a:t>
            </a:r>
            <a:endParaRPr/>
          </a:p>
        </p:txBody>
      </p:sp>
      <p:sp>
        <p:nvSpPr>
          <p:cNvPr id="322" name="Google Shape;32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323" name="Google Shape;32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25</a:t>
            </a:fld>
            <a:endParaRPr/>
          </a:p>
        </p:txBody>
      </p:sp>
      <p:sp>
        <p:nvSpPr>
          <p:cNvPr id="324" name="Google Shape;324;p26"/>
          <p:cNvSpPr/>
          <p:nvPr/>
        </p:nvSpPr>
        <p:spPr>
          <a:xfrm>
            <a:off x="716436" y="1966821"/>
            <a:ext cx="10763579" cy="19634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chemeClr val="dk1"/>
              </a:buClr>
              <a:buSzPts val="2400"/>
              <a:buFont typeface="Noto Sans Symbols"/>
              <a:buChar char="⮚"/>
            </a:pPr>
            <a:r>
              <a:rPr lang="zh-TW" sz="2400">
                <a:solidFill>
                  <a:schemeClr val="dk1"/>
                </a:solidFill>
                <a:latin typeface="Microsoft JhengHei"/>
                <a:ea typeface="Microsoft JhengHei"/>
                <a:cs typeface="Microsoft JhengHei"/>
                <a:sym typeface="Microsoft JhengHei"/>
              </a:rPr>
              <a:t>在緊急情況下面對系統信任/依賴程度</a:t>
            </a:r>
            <a:endParaRPr sz="2400">
              <a:solidFill>
                <a:schemeClr val="dk1"/>
              </a:solidFill>
              <a:latin typeface="Microsoft JhengHei"/>
              <a:ea typeface="Microsoft JhengHei"/>
              <a:cs typeface="Microsoft JhengHei"/>
              <a:sym typeface="Microsoft JhengHei"/>
            </a:endParaRPr>
          </a:p>
          <a:p>
            <a:pPr marL="285750" marR="0" lvl="0" indent="-285750" algn="l" rtl="0">
              <a:lnSpc>
                <a:spcPct val="130000"/>
              </a:lnSpc>
              <a:spcBef>
                <a:spcPts val="0"/>
              </a:spcBef>
              <a:spcAft>
                <a:spcPts val="0"/>
              </a:spcAft>
              <a:buClr>
                <a:schemeClr val="dk1"/>
              </a:buClr>
              <a:buSzPts val="2400"/>
              <a:buFont typeface="Noto Sans Symbols"/>
              <a:buChar char="⮚"/>
            </a:pPr>
            <a:r>
              <a:rPr lang="zh-TW" sz="2400">
                <a:solidFill>
                  <a:schemeClr val="dk1"/>
                </a:solidFill>
                <a:latin typeface="Microsoft JhengHei"/>
                <a:ea typeface="Microsoft JhengHei"/>
                <a:cs typeface="Microsoft JhengHei"/>
                <a:sym typeface="Microsoft JhengHei"/>
              </a:rPr>
              <a:t>現代人依賴網路資訊/盲從系統or介面回饋的資訊</a:t>
            </a:r>
            <a:endParaRPr sz="2400">
              <a:solidFill>
                <a:schemeClr val="dk1"/>
              </a:solidFill>
              <a:latin typeface="Microsoft JhengHei"/>
              <a:ea typeface="Microsoft JhengHei"/>
              <a:cs typeface="Microsoft JhengHei"/>
              <a:sym typeface="Microsoft JhengHei"/>
            </a:endParaRPr>
          </a:p>
          <a:p>
            <a:pPr marL="285750" marR="0" lvl="0" indent="-285750" algn="l" rtl="0">
              <a:lnSpc>
                <a:spcPct val="130000"/>
              </a:lnSpc>
              <a:spcBef>
                <a:spcPts val="0"/>
              </a:spcBef>
              <a:spcAft>
                <a:spcPts val="0"/>
              </a:spcAft>
              <a:buClr>
                <a:schemeClr val="dk1"/>
              </a:buClr>
              <a:buSzPts val="2400"/>
              <a:buFont typeface="Noto Sans Symbols"/>
              <a:buChar char="⮚"/>
            </a:pPr>
            <a:r>
              <a:rPr lang="zh-TW" sz="2400">
                <a:solidFill>
                  <a:schemeClr val="dk1"/>
                </a:solidFill>
                <a:latin typeface="Microsoft JhengHei"/>
                <a:ea typeface="Microsoft JhengHei"/>
                <a:cs typeface="Microsoft JhengHei"/>
                <a:sym typeface="Microsoft JhengHei"/>
              </a:rPr>
              <a:t>運用vr訓練在緊急狀況避難之反應</a:t>
            </a:r>
            <a:endParaRPr sz="2400">
              <a:solidFill>
                <a:schemeClr val="dk1"/>
              </a:solidFill>
              <a:latin typeface="Microsoft JhengHei"/>
              <a:ea typeface="Microsoft JhengHei"/>
              <a:cs typeface="Microsoft JhengHei"/>
              <a:sym typeface="Microsoft JhengHei"/>
            </a:endParaRPr>
          </a:p>
          <a:p>
            <a:pPr marL="0" marR="0" lvl="0" indent="0" algn="l" rtl="0">
              <a:lnSpc>
                <a:spcPct val="130000"/>
              </a:lnSpc>
              <a:spcBef>
                <a:spcPts val="0"/>
              </a:spcBef>
              <a:spcAft>
                <a:spcPts val="0"/>
              </a:spcAft>
              <a:buNone/>
            </a:pPr>
            <a:endParaRPr sz="2400">
              <a:solidFill>
                <a:schemeClr val="dk1"/>
              </a:solidFill>
              <a:latin typeface="Microsoft JhengHei"/>
              <a:ea typeface="Microsoft JhengHei"/>
              <a:cs typeface="Microsoft JhengHei"/>
              <a:sym typeface="Microsoft JhengHei"/>
            </a:endParaRPr>
          </a:p>
        </p:txBody>
      </p:sp>
      <p:sp>
        <p:nvSpPr>
          <p:cNvPr id="325" name="Google Shape;325;p26"/>
          <p:cNvSpPr txBox="1"/>
          <p:nvPr/>
        </p:nvSpPr>
        <p:spPr>
          <a:xfrm>
            <a:off x="543318" y="232920"/>
            <a:ext cx="2416404" cy="10967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p:nvPr/>
        </p:nvSpPr>
        <p:spPr>
          <a:xfrm>
            <a:off x="810704" y="273438"/>
            <a:ext cx="356333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6000" b="1">
                <a:solidFill>
                  <a:schemeClr val="dk1"/>
                </a:solidFill>
                <a:latin typeface="Microsoft JhengHei"/>
                <a:ea typeface="Microsoft JhengHei"/>
                <a:cs typeface="Microsoft JhengHei"/>
                <a:sym typeface="Microsoft JhengHei"/>
              </a:rPr>
              <a:t>想法</a:t>
            </a:r>
            <a:endParaRPr/>
          </a:p>
        </p:txBody>
      </p:sp>
      <p:sp>
        <p:nvSpPr>
          <p:cNvPr id="121" name="Google Shape;1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22" name="Google Shape;1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3</a:t>
            </a:fld>
            <a:endParaRPr/>
          </a:p>
        </p:txBody>
      </p:sp>
      <p:sp>
        <p:nvSpPr>
          <p:cNvPr id="123" name="Google Shape;123;p3"/>
          <p:cNvSpPr/>
          <p:nvPr/>
        </p:nvSpPr>
        <p:spPr>
          <a:xfrm>
            <a:off x="590221" y="1370139"/>
            <a:ext cx="10763579" cy="245195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chemeClr val="dk1"/>
              </a:buClr>
              <a:buSzPts val="2400"/>
              <a:buFont typeface="Noto Sans Symbols"/>
              <a:buChar char="⮚"/>
            </a:pPr>
            <a:r>
              <a:rPr lang="zh-TW" sz="2400">
                <a:solidFill>
                  <a:schemeClr val="dk1"/>
                </a:solidFill>
                <a:latin typeface="Microsoft JhengHei"/>
                <a:ea typeface="Microsoft JhengHei"/>
                <a:cs typeface="Microsoft JhengHei"/>
                <a:sym typeface="Microsoft JhengHei"/>
              </a:rPr>
              <a:t>觀察表明，行人在疏散期間傾向於使用他們</a:t>
            </a:r>
            <a:r>
              <a:rPr lang="zh-TW" sz="2400">
                <a:solidFill>
                  <a:srgbClr val="C55A11"/>
                </a:solidFill>
                <a:latin typeface="Microsoft JhengHei"/>
                <a:ea typeface="Microsoft JhengHei"/>
                <a:cs typeface="Microsoft JhengHei"/>
                <a:sym typeface="Microsoft JhengHei"/>
              </a:rPr>
              <a:t>熟悉的出口路線</a:t>
            </a:r>
            <a:r>
              <a:rPr lang="zh-TW" sz="2400">
                <a:solidFill>
                  <a:schemeClr val="dk1"/>
                </a:solidFill>
                <a:latin typeface="Microsoft JhengHei"/>
                <a:ea typeface="Microsoft JhengHei"/>
                <a:cs typeface="Microsoft JhengHei"/>
                <a:sym typeface="Microsoft JhengHei"/>
              </a:rPr>
              <a:t>（Proulx 2001；Johnson 2005）例如，慕尼黑機場的乘客試圖通過他們曾經進入大樓的主入口疏散，而</a:t>
            </a:r>
            <a:r>
              <a:rPr lang="zh-TW" sz="2400">
                <a:solidFill>
                  <a:srgbClr val="C55A11"/>
                </a:solidFill>
                <a:latin typeface="Microsoft JhengHei"/>
                <a:ea typeface="Microsoft JhengHei"/>
                <a:cs typeface="Microsoft JhengHei"/>
                <a:sym typeface="Microsoft JhengHei"/>
              </a:rPr>
              <a:t>忽略了沿途的一個甚至多個消防出口</a:t>
            </a:r>
            <a:r>
              <a:rPr lang="zh-TW" sz="2400">
                <a:solidFill>
                  <a:schemeClr val="dk1"/>
                </a:solidFill>
                <a:latin typeface="Microsoft JhengHei"/>
                <a:ea typeface="Microsoft JhengHei"/>
                <a:cs typeface="Microsoft JhengHei"/>
                <a:sym typeface="Microsoft JhengHei"/>
              </a:rPr>
              <a:t>（</a:t>
            </a:r>
            <a:r>
              <a:rPr lang="zh-TW" sz="2400" u="sng">
                <a:solidFill>
                  <a:schemeClr val="dk1"/>
                </a:solidFill>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t>Proulx, 2001</a:t>
            </a:r>
            <a:r>
              <a:rPr lang="zh-TW" sz="2400">
                <a:solidFill>
                  <a:schemeClr val="dk1"/>
                </a:solidFill>
                <a:latin typeface="Microsoft JhengHei"/>
                <a:ea typeface="Microsoft JhengHei"/>
                <a:cs typeface="Microsoft JhengHei"/>
                <a:sym typeface="Microsoft JhengHei"/>
              </a:rPr>
              <a:t>）</a:t>
            </a:r>
            <a:endParaRPr sz="2400">
              <a:solidFill>
                <a:schemeClr val="dk1"/>
              </a:solidFill>
              <a:latin typeface="Microsoft JhengHei"/>
              <a:ea typeface="Microsoft JhengHei"/>
              <a:cs typeface="Microsoft JhengHei"/>
              <a:sym typeface="Microsoft JhengHei"/>
            </a:endParaRPr>
          </a:p>
          <a:p>
            <a:pPr marL="285750" marR="0" lvl="0" indent="-285750" algn="l" rtl="0">
              <a:lnSpc>
                <a:spcPct val="130000"/>
              </a:lnSpc>
              <a:spcBef>
                <a:spcPts val="0"/>
              </a:spcBef>
              <a:spcAft>
                <a:spcPts val="0"/>
              </a:spcAft>
              <a:buClr>
                <a:srgbClr val="2E2E2E"/>
              </a:buClr>
              <a:buSzPts val="2400"/>
              <a:buFont typeface="Noto Sans Symbols"/>
              <a:buChar char="⮚"/>
            </a:pPr>
            <a:r>
              <a:rPr lang="zh-TW" sz="2400" b="0" i="0">
                <a:solidFill>
                  <a:srgbClr val="2E2E2E"/>
                </a:solidFill>
                <a:latin typeface="Arial"/>
                <a:ea typeface="Arial"/>
                <a:cs typeface="Arial"/>
                <a:sym typeface="Arial"/>
              </a:rPr>
              <a:t>“</a:t>
            </a:r>
            <a:r>
              <a:rPr lang="zh-TW" sz="2400">
                <a:solidFill>
                  <a:schemeClr val="dk1"/>
                </a:solidFill>
                <a:latin typeface="Microsoft JhengHei"/>
                <a:ea typeface="Microsoft JhengHei"/>
                <a:cs typeface="Microsoft JhengHei"/>
                <a:sym typeface="Microsoft JhengHei"/>
              </a:rPr>
              <a:t>羊群效應/從眾效應” ‘herding effect’：在壓力下跟隨他人的傾向更強（</a:t>
            </a:r>
            <a:r>
              <a:rPr lang="zh-TW" sz="2400" b="0" i="0" u="sng" strike="noStrike">
                <a:solidFill>
                  <a:srgbClr val="0C7DBB"/>
                </a:solidFill>
                <a:latin typeface="Arial"/>
                <a:ea typeface="Arial"/>
                <a:cs typeface="Arial"/>
                <a:sym typeface="Arial"/>
                <a:hlinkClick r:id="rId4">
                  <a:extLst>
                    <a:ext uri="{A12FA001-AC4F-418D-AE19-62706E023703}">
                      <ahyp:hlinkClr xmlns:ahyp="http://schemas.microsoft.com/office/drawing/2018/hyperlinkcolor" val="tx"/>
                    </a:ext>
                  </a:extLst>
                </a:hlinkClick>
              </a:rPr>
              <a:t>Helbing et al. 2000</a:t>
            </a:r>
            <a:r>
              <a:rPr lang="zh-TW" sz="2400" b="0" i="0">
                <a:solidFill>
                  <a:srgbClr val="2E2E2E"/>
                </a:solidFill>
                <a:latin typeface="Arial"/>
                <a:ea typeface="Arial"/>
                <a:cs typeface="Arial"/>
                <a:sym typeface="Arial"/>
              </a:rPr>
              <a:t> ; </a:t>
            </a:r>
            <a:r>
              <a:rPr lang="zh-TW" sz="2400" b="0" i="0" u="sng" strike="noStrike">
                <a:solidFill>
                  <a:srgbClr val="0C7DBB"/>
                </a:solidFill>
                <a:latin typeface="Arial"/>
                <a:ea typeface="Arial"/>
                <a:cs typeface="Arial"/>
                <a:sym typeface="Arial"/>
                <a:hlinkClick r:id="rId5">
                  <a:extLst>
                    <a:ext uri="{A12FA001-AC4F-418D-AE19-62706E023703}">
                      <ahyp:hlinkClr xmlns:ahyp="http://schemas.microsoft.com/office/drawing/2018/hyperlinkcolor" val="tx"/>
                    </a:ext>
                  </a:extLst>
                </a:hlinkClick>
              </a:rPr>
              <a:t>Schadschneider et al. 2009</a:t>
            </a:r>
            <a:r>
              <a:rPr lang="zh-TW" sz="2400" b="0" i="0">
                <a:solidFill>
                  <a:srgbClr val="2E2E2E"/>
                </a:solidFill>
                <a:latin typeface="Arial"/>
                <a:ea typeface="Arial"/>
                <a:cs typeface="Arial"/>
                <a:sym typeface="Arial"/>
              </a:rPr>
              <a:t> ; </a:t>
            </a:r>
            <a:r>
              <a:rPr lang="zh-TW" sz="2400" b="0" i="0" u="sng" strike="noStrike">
                <a:solidFill>
                  <a:srgbClr val="0C7DBB"/>
                </a:solidFill>
                <a:latin typeface="Arial"/>
                <a:ea typeface="Arial"/>
                <a:cs typeface="Arial"/>
                <a:sym typeface="Arial"/>
                <a:hlinkClick r:id="rId6">
                  <a:extLst>
                    <a:ext uri="{A12FA001-AC4F-418D-AE19-62706E023703}">
                      <ahyp:hlinkClr xmlns:ahyp="http://schemas.microsoft.com/office/drawing/2018/hyperlinkcolor" val="tx"/>
                    </a:ext>
                  </a:extLst>
                </a:hlinkClick>
              </a:rPr>
              <a:t>Helbing &amp; Johansson 2010</a:t>
            </a:r>
            <a:r>
              <a:rPr lang="zh-TW" sz="2400" b="0" i="0">
                <a:solidFill>
                  <a:srgbClr val="2E2E2E"/>
                </a:solidFill>
                <a:latin typeface="Arial"/>
                <a:ea typeface="Arial"/>
                <a:cs typeface="Arial"/>
                <a:sym typeface="Arial"/>
              </a:rPr>
              <a:t>）</a:t>
            </a:r>
            <a:endParaRPr sz="2400">
              <a:solidFill>
                <a:schemeClr val="dk1"/>
              </a:solidFill>
              <a:latin typeface="Microsoft JhengHei"/>
              <a:ea typeface="Microsoft JhengHei"/>
              <a:cs typeface="Microsoft JhengHei"/>
              <a:sym typeface="Microsoft JhengHei"/>
            </a:endParaRPr>
          </a:p>
        </p:txBody>
      </p:sp>
      <p:sp>
        <p:nvSpPr>
          <p:cNvPr id="124" name="Google Shape;124;p3"/>
          <p:cNvSpPr txBox="1"/>
          <p:nvPr/>
        </p:nvSpPr>
        <p:spPr>
          <a:xfrm>
            <a:off x="543318" y="232920"/>
            <a:ext cx="2416404" cy="10967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a:solidFill>
                <a:schemeClr val="dk1"/>
              </a:solidFill>
              <a:latin typeface="Microsoft JhengHei"/>
              <a:ea typeface="Microsoft JhengHei"/>
              <a:cs typeface="Microsoft JhengHei"/>
              <a:sym typeface="Microsoft JhengHei"/>
            </a:endParaRPr>
          </a:p>
        </p:txBody>
      </p:sp>
      <p:sp>
        <p:nvSpPr>
          <p:cNvPr id="125" name="Google Shape;125;p3"/>
          <p:cNvSpPr txBox="1"/>
          <p:nvPr/>
        </p:nvSpPr>
        <p:spPr>
          <a:xfrm>
            <a:off x="590221" y="4165053"/>
            <a:ext cx="11381589" cy="2419509"/>
          </a:xfrm>
          <a:prstGeom prst="rect">
            <a:avLst/>
          </a:prstGeom>
          <a:solidFill>
            <a:srgbClr val="FBE4D4"/>
          </a:solidFill>
          <a:ln w="38100"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zh-TW" sz="2600">
                <a:solidFill>
                  <a:schemeClr val="dk1"/>
                </a:solidFill>
                <a:latin typeface="Microsoft JhengHei"/>
                <a:ea typeface="Microsoft JhengHei"/>
                <a:cs typeface="Microsoft JhengHei"/>
                <a:sym typeface="Microsoft JhengHei"/>
              </a:rPr>
              <a:t>緊急引導信息(偵測手機定位指引最近出口or緊急出口)</a:t>
            </a:r>
            <a:endParaRPr/>
          </a:p>
          <a:p>
            <a:pPr marL="457200" marR="0" lvl="0" indent="-457200" algn="l" rtl="0">
              <a:lnSpc>
                <a:spcPct val="150000"/>
              </a:lnSpc>
              <a:spcBef>
                <a:spcPts val="0"/>
              </a:spcBef>
              <a:spcAft>
                <a:spcPts val="0"/>
              </a:spcAft>
              <a:buClr>
                <a:schemeClr val="dk1"/>
              </a:buClr>
              <a:buSzPts val="2600"/>
              <a:buFont typeface="Noto Sans Symbols"/>
              <a:buChar char="⮚"/>
            </a:pPr>
            <a:r>
              <a:rPr lang="zh-TW" sz="2600">
                <a:solidFill>
                  <a:schemeClr val="dk1"/>
                </a:solidFill>
                <a:latin typeface="Microsoft JhengHei"/>
                <a:ea typeface="Microsoft JhengHei"/>
                <a:cs typeface="Microsoft JhengHei"/>
                <a:sym typeface="Microsoft JhengHei"/>
              </a:rPr>
              <a:t>調查受測者在緊急狀況下對此系統信任程度(</a:t>
            </a:r>
            <a:r>
              <a:rPr lang="zh-TW" sz="2600" b="1">
                <a:solidFill>
                  <a:schemeClr val="dk1"/>
                </a:solidFill>
                <a:latin typeface="Microsoft JhengHei"/>
                <a:ea typeface="Microsoft JhengHei"/>
                <a:cs typeface="Microsoft JhengHei"/>
                <a:sym typeface="Microsoft JhengHei"/>
              </a:rPr>
              <a:t>是否願意遵循系統指引逃生</a:t>
            </a:r>
            <a:r>
              <a:rPr lang="zh-TW" sz="2600">
                <a:solidFill>
                  <a:schemeClr val="dk1"/>
                </a:solidFill>
                <a:latin typeface="Microsoft JhengHei"/>
                <a:ea typeface="Microsoft JhengHei"/>
                <a:cs typeface="Microsoft JhengHei"/>
                <a:sym typeface="Microsoft JhengHei"/>
              </a:rPr>
              <a:t>)與對自身在此狀況下自信尋路到出口之</a:t>
            </a:r>
            <a:r>
              <a:rPr lang="zh-TW" sz="2600" b="1">
                <a:solidFill>
                  <a:schemeClr val="dk1"/>
                </a:solidFill>
                <a:latin typeface="Microsoft JhengHei"/>
                <a:ea typeface="Microsoft JhengHei"/>
                <a:cs typeface="Microsoft JhengHei"/>
                <a:sym typeface="Microsoft JhengHei"/>
              </a:rPr>
              <a:t>信心程度</a:t>
            </a:r>
            <a:endParaRPr sz="2600" b="1">
              <a:solidFill>
                <a:schemeClr val="dk1"/>
              </a:solidFill>
              <a:latin typeface="Microsoft JhengHei"/>
              <a:ea typeface="Microsoft JhengHei"/>
              <a:cs typeface="Microsoft JhengHei"/>
              <a:sym typeface="Microsoft JhengHei"/>
            </a:endParaRPr>
          </a:p>
          <a:p>
            <a:pPr marL="457200" marR="0" lvl="0" indent="-457200" algn="l" rtl="0">
              <a:lnSpc>
                <a:spcPct val="150000"/>
              </a:lnSpc>
              <a:spcBef>
                <a:spcPts val="0"/>
              </a:spcBef>
              <a:spcAft>
                <a:spcPts val="0"/>
              </a:spcAft>
              <a:buClr>
                <a:schemeClr val="dk1"/>
              </a:buClr>
              <a:buSzPts val="2600"/>
              <a:buFont typeface="Noto Sans Symbols"/>
              <a:buChar char="⮚"/>
            </a:pPr>
            <a:r>
              <a:rPr lang="zh-TW" sz="2600">
                <a:solidFill>
                  <a:schemeClr val="dk1"/>
                </a:solidFill>
                <a:latin typeface="Microsoft JhengHei"/>
                <a:ea typeface="Microsoft JhengHei"/>
                <a:cs typeface="Microsoft JhengHei"/>
                <a:sym typeface="Microsoft JhengHei"/>
              </a:rPr>
              <a:t>若此系統正確性(假設100/80/60%)----受測者之後決策與信任…心態信息</a:t>
            </a:r>
            <a:endParaRPr sz="2600">
              <a:solidFill>
                <a:schemeClr val="dk1"/>
              </a:solidFill>
              <a:latin typeface="Microsoft JhengHei"/>
              <a:ea typeface="Microsoft JhengHei"/>
              <a:cs typeface="Microsoft JhengHei"/>
              <a:sym typeface="Microsoft JhengHei"/>
            </a:endParaRPr>
          </a:p>
        </p:txBody>
      </p:sp>
      <p:cxnSp>
        <p:nvCxnSpPr>
          <p:cNvPr id="126" name="Google Shape;126;p3"/>
          <p:cNvCxnSpPr>
            <a:endCxn id="125" idx="3"/>
          </p:cNvCxnSpPr>
          <p:nvPr/>
        </p:nvCxnSpPr>
        <p:spPr>
          <a:xfrm>
            <a:off x="6831010" y="3226508"/>
            <a:ext cx="5140800" cy="2148300"/>
          </a:xfrm>
          <a:prstGeom prst="curvedConnector3">
            <a:avLst>
              <a:gd name="adj1" fmla="val 104447"/>
            </a:avLst>
          </a:prstGeom>
          <a:noFill/>
          <a:ln w="9525" cap="flat" cmpd="sng">
            <a:solidFill>
              <a:srgbClr val="C55A1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b="51890"/>
          <a:stretch/>
        </p:blipFill>
        <p:spPr>
          <a:xfrm>
            <a:off x="377072" y="760093"/>
            <a:ext cx="7015220" cy="5997692"/>
          </a:xfrm>
          <a:prstGeom prst="rect">
            <a:avLst/>
          </a:prstGeom>
          <a:noFill/>
          <a:ln>
            <a:noFill/>
          </a:ln>
        </p:spPr>
      </p:pic>
      <p:sp>
        <p:nvSpPr>
          <p:cNvPr id="132" name="Google Shape;132;p4"/>
          <p:cNvSpPr txBox="1"/>
          <p:nvPr/>
        </p:nvSpPr>
        <p:spPr>
          <a:xfrm>
            <a:off x="7458961" y="2209741"/>
            <a:ext cx="395689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在緊急情況下面對系統</a:t>
            </a:r>
            <a:r>
              <a:rPr lang="zh-TW" sz="2400">
                <a:solidFill>
                  <a:srgbClr val="C55A11"/>
                </a:solidFill>
                <a:latin typeface="Calibri"/>
                <a:ea typeface="Calibri"/>
                <a:cs typeface="Calibri"/>
                <a:sym typeface="Calibri"/>
              </a:rPr>
              <a:t>信任/依賴程度</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ctrTitle"/>
          </p:nvPr>
        </p:nvSpPr>
        <p:spPr>
          <a:xfrm>
            <a:off x="554032" y="57664"/>
            <a:ext cx="2831184" cy="96472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zh-TW" sz="4000"/>
              <a:t>觀念性架構</a:t>
            </a:r>
            <a:endParaRPr/>
          </a:p>
        </p:txBody>
      </p:sp>
      <p:sp>
        <p:nvSpPr>
          <p:cNvPr id="139" name="Google Shape;139;p5"/>
          <p:cNvSpPr/>
          <p:nvPr/>
        </p:nvSpPr>
        <p:spPr>
          <a:xfrm>
            <a:off x="5694743" y="1244050"/>
            <a:ext cx="1203768" cy="1203768"/>
          </a:xfrm>
          <a:prstGeom prst="ellipse">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a:solidFill>
                  <a:schemeClr val="dk1"/>
                </a:solidFill>
                <a:latin typeface="Calibri"/>
                <a:ea typeface="Calibri"/>
                <a:cs typeface="Calibri"/>
                <a:sym typeface="Calibri"/>
              </a:rPr>
              <a:t>受測者</a:t>
            </a:r>
            <a:endParaRPr/>
          </a:p>
        </p:txBody>
      </p:sp>
      <p:sp>
        <p:nvSpPr>
          <p:cNvPr id="140" name="Google Shape;140;p5"/>
          <p:cNvSpPr/>
          <p:nvPr/>
        </p:nvSpPr>
        <p:spPr>
          <a:xfrm>
            <a:off x="8439873" y="2873414"/>
            <a:ext cx="1203768" cy="1203768"/>
          </a:xfrm>
          <a:prstGeom prst="ellipse">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人機信任</a:t>
            </a:r>
            <a:endParaRPr/>
          </a:p>
        </p:txBody>
      </p:sp>
      <p:cxnSp>
        <p:nvCxnSpPr>
          <p:cNvPr id="141" name="Google Shape;141;p5"/>
          <p:cNvCxnSpPr>
            <a:stCxn id="139" idx="6"/>
            <a:endCxn id="140" idx="0"/>
          </p:cNvCxnSpPr>
          <p:nvPr/>
        </p:nvCxnSpPr>
        <p:spPr>
          <a:xfrm>
            <a:off x="6898511" y="1845934"/>
            <a:ext cx="2143200" cy="1027500"/>
          </a:xfrm>
          <a:prstGeom prst="bentConnector2">
            <a:avLst/>
          </a:prstGeom>
          <a:noFill/>
          <a:ln w="9525" cap="flat" cmpd="sng">
            <a:solidFill>
              <a:srgbClr val="FFC000"/>
            </a:solidFill>
            <a:prstDash val="solid"/>
            <a:miter lim="800000"/>
            <a:headEnd type="triangle" w="med" len="med"/>
            <a:tailEnd type="triangle" w="med" len="med"/>
          </a:ln>
        </p:spPr>
      </p:cxnSp>
      <p:sp>
        <p:nvSpPr>
          <p:cNvPr id="142" name="Google Shape;142;p5"/>
          <p:cNvSpPr/>
          <p:nvPr/>
        </p:nvSpPr>
        <p:spPr>
          <a:xfrm>
            <a:off x="9240924" y="5280950"/>
            <a:ext cx="1203768" cy="1203768"/>
          </a:xfrm>
          <a:prstGeom prst="ellipse">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安全</a:t>
            </a:r>
            <a:endParaRPr/>
          </a:p>
        </p:txBody>
      </p:sp>
      <p:sp>
        <p:nvSpPr>
          <p:cNvPr id="143" name="Google Shape;143;p5"/>
          <p:cNvSpPr/>
          <p:nvPr/>
        </p:nvSpPr>
        <p:spPr>
          <a:xfrm>
            <a:off x="6428148" y="4160870"/>
            <a:ext cx="1203768" cy="1203768"/>
          </a:xfrm>
          <a:prstGeom prst="ellipse">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指引/</a:t>
            </a:r>
            <a:endParaRPr/>
          </a:p>
          <a:p>
            <a:pPr marL="0" marR="0" lvl="0" indent="0" algn="ctr" rtl="0">
              <a:spcBef>
                <a:spcPts val="0"/>
              </a:spcBef>
              <a:spcAft>
                <a:spcPts val="0"/>
              </a:spcAft>
              <a:buNone/>
            </a:pPr>
            <a:r>
              <a:rPr lang="zh-TW" sz="1800">
                <a:solidFill>
                  <a:schemeClr val="dk1"/>
                </a:solidFill>
                <a:latin typeface="Calibri"/>
                <a:ea typeface="Calibri"/>
                <a:cs typeface="Calibri"/>
                <a:sym typeface="Calibri"/>
              </a:rPr>
              <a:t>回饋</a:t>
            </a:r>
            <a:endParaRPr/>
          </a:p>
        </p:txBody>
      </p:sp>
      <p:sp>
        <p:nvSpPr>
          <p:cNvPr id="144" name="Google Shape;144;p5"/>
          <p:cNvSpPr/>
          <p:nvPr/>
        </p:nvSpPr>
        <p:spPr>
          <a:xfrm>
            <a:off x="2181448" y="2619235"/>
            <a:ext cx="1203768" cy="1203768"/>
          </a:xfrm>
          <a:prstGeom prst="ellipse">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災 害</a:t>
            </a:r>
            <a:endParaRPr/>
          </a:p>
        </p:txBody>
      </p:sp>
      <p:sp>
        <p:nvSpPr>
          <p:cNvPr id="145" name="Google Shape;145;p5"/>
          <p:cNvSpPr/>
          <p:nvPr/>
        </p:nvSpPr>
        <p:spPr>
          <a:xfrm>
            <a:off x="3798424" y="4528364"/>
            <a:ext cx="1203768" cy="1203768"/>
          </a:xfrm>
          <a:prstGeom prst="ellipse">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逃生</a:t>
            </a:r>
            <a:endParaRPr/>
          </a:p>
        </p:txBody>
      </p:sp>
      <p:cxnSp>
        <p:nvCxnSpPr>
          <p:cNvPr id="146" name="Google Shape;146;p5"/>
          <p:cNvCxnSpPr>
            <a:stCxn id="144" idx="6"/>
            <a:endCxn id="140" idx="1"/>
          </p:cNvCxnSpPr>
          <p:nvPr/>
        </p:nvCxnSpPr>
        <p:spPr>
          <a:xfrm rot="10800000" flipH="1">
            <a:off x="3385216" y="3049819"/>
            <a:ext cx="5230800" cy="1713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47" name="Google Shape;147;p5"/>
          <p:cNvCxnSpPr>
            <a:stCxn id="144" idx="0"/>
            <a:endCxn id="139" idx="2"/>
          </p:cNvCxnSpPr>
          <p:nvPr/>
        </p:nvCxnSpPr>
        <p:spPr>
          <a:xfrm rot="10800000" flipH="1">
            <a:off x="2783332" y="1845835"/>
            <a:ext cx="2911500" cy="7734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48" name="Google Shape;148;p5"/>
          <p:cNvCxnSpPr>
            <a:stCxn id="144" idx="4"/>
            <a:endCxn id="145" idx="2"/>
          </p:cNvCxnSpPr>
          <p:nvPr/>
        </p:nvCxnSpPr>
        <p:spPr>
          <a:xfrm>
            <a:off x="2783332" y="3823003"/>
            <a:ext cx="1015200" cy="1307100"/>
          </a:xfrm>
          <a:prstGeom prst="straightConnector1">
            <a:avLst/>
          </a:prstGeom>
          <a:noFill/>
          <a:ln w="9525" cap="flat" cmpd="sng">
            <a:solidFill>
              <a:schemeClr val="accent1"/>
            </a:solidFill>
            <a:prstDash val="solid"/>
            <a:miter lim="800000"/>
            <a:headEnd type="none" w="sm" len="sm"/>
            <a:tailEnd type="triangle" w="med" len="med"/>
          </a:ln>
        </p:spPr>
      </p:cxnSp>
      <p:sp>
        <p:nvSpPr>
          <p:cNvPr id="149" name="Google Shape;149;p5"/>
          <p:cNvSpPr/>
          <p:nvPr/>
        </p:nvSpPr>
        <p:spPr>
          <a:xfrm>
            <a:off x="9718194" y="1519869"/>
            <a:ext cx="1203768" cy="1203768"/>
          </a:xfrm>
          <a:prstGeom prst="ellipse">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dk1"/>
                </a:solidFill>
                <a:latin typeface="Calibri"/>
                <a:ea typeface="Calibri"/>
                <a:cs typeface="Calibri"/>
                <a:sym typeface="Calibri"/>
              </a:rPr>
              <a:t>緊張</a:t>
            </a:r>
            <a:endParaRPr/>
          </a:p>
        </p:txBody>
      </p:sp>
      <p:cxnSp>
        <p:nvCxnSpPr>
          <p:cNvPr id="150" name="Google Shape;150;p5"/>
          <p:cNvCxnSpPr>
            <a:stCxn id="143" idx="6"/>
            <a:endCxn id="140" idx="2"/>
          </p:cNvCxnSpPr>
          <p:nvPr/>
        </p:nvCxnSpPr>
        <p:spPr>
          <a:xfrm rot="10800000" flipH="1">
            <a:off x="7631916" y="3475154"/>
            <a:ext cx="807900" cy="1287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1" name="Google Shape;151;p5"/>
          <p:cNvCxnSpPr>
            <a:stCxn id="143" idx="0"/>
            <a:endCxn id="139" idx="4"/>
          </p:cNvCxnSpPr>
          <p:nvPr/>
        </p:nvCxnSpPr>
        <p:spPr>
          <a:xfrm rot="10800000">
            <a:off x="6296532" y="2447870"/>
            <a:ext cx="733500" cy="1713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2" name="Google Shape;152;p5"/>
          <p:cNvCxnSpPr>
            <a:stCxn id="143" idx="3"/>
            <a:endCxn id="145" idx="6"/>
          </p:cNvCxnSpPr>
          <p:nvPr/>
        </p:nvCxnSpPr>
        <p:spPr>
          <a:xfrm rot="10800000">
            <a:off x="5002136" y="5130150"/>
            <a:ext cx="1602300" cy="582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3" name="Google Shape;153;p5"/>
          <p:cNvCxnSpPr>
            <a:stCxn id="143" idx="5"/>
            <a:endCxn id="142" idx="2"/>
          </p:cNvCxnSpPr>
          <p:nvPr/>
        </p:nvCxnSpPr>
        <p:spPr>
          <a:xfrm>
            <a:off x="7455628" y="5188350"/>
            <a:ext cx="1785300" cy="694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4" name="Google Shape;154;p5"/>
          <p:cNvCxnSpPr>
            <a:endCxn id="142" idx="3"/>
          </p:cNvCxnSpPr>
          <p:nvPr/>
        </p:nvCxnSpPr>
        <p:spPr>
          <a:xfrm>
            <a:off x="4910612" y="5413830"/>
            <a:ext cx="4506600" cy="894600"/>
          </a:xfrm>
          <a:prstGeom prst="straightConnector1">
            <a:avLst/>
          </a:prstGeom>
          <a:noFill/>
          <a:ln w="9525" cap="flat" cmpd="sng">
            <a:solidFill>
              <a:srgbClr val="FFC000"/>
            </a:solidFill>
            <a:prstDash val="solid"/>
            <a:miter lim="800000"/>
            <a:headEnd type="triangle" w="med" len="med"/>
            <a:tailEnd type="triangle" w="med" len="med"/>
          </a:ln>
        </p:spPr>
      </p:cxnSp>
      <p:cxnSp>
        <p:nvCxnSpPr>
          <p:cNvPr id="155" name="Google Shape;155;p5"/>
          <p:cNvCxnSpPr>
            <a:stCxn id="139" idx="7"/>
            <a:endCxn id="149" idx="1"/>
          </p:cNvCxnSpPr>
          <p:nvPr/>
        </p:nvCxnSpPr>
        <p:spPr>
          <a:xfrm>
            <a:off x="6722223" y="1420338"/>
            <a:ext cx="3172200" cy="27570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621384" y="277492"/>
            <a:ext cx="10515600" cy="8070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Microsoft JhengHei"/>
              <a:buNone/>
            </a:pPr>
            <a:r>
              <a:rPr lang="zh-TW" sz="4000">
                <a:latin typeface="Microsoft JhengHei"/>
                <a:ea typeface="Microsoft JhengHei"/>
                <a:cs typeface="Microsoft JhengHei"/>
                <a:sym typeface="Microsoft JhengHei"/>
              </a:rPr>
              <a:t>情境故事介紹</a:t>
            </a:r>
            <a:endParaRPr/>
          </a:p>
        </p:txBody>
      </p:sp>
      <p:sp>
        <p:nvSpPr>
          <p:cNvPr id="161" name="Google Shape;161;p6"/>
          <p:cNvSpPr txBox="1">
            <a:spLocks noGrp="1"/>
          </p:cNvSpPr>
          <p:nvPr>
            <p:ph type="body" idx="1"/>
          </p:nvPr>
        </p:nvSpPr>
        <p:spPr>
          <a:xfrm>
            <a:off x="838200" y="1489435"/>
            <a:ext cx="10515600" cy="468752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5000"/>
              </a:lnSpc>
              <a:spcBef>
                <a:spcPts val="0"/>
              </a:spcBef>
              <a:spcAft>
                <a:spcPts val="0"/>
              </a:spcAft>
              <a:buClr>
                <a:schemeClr val="dk1"/>
              </a:buClr>
              <a:buSzPct val="100000"/>
              <a:buChar char="•"/>
            </a:pPr>
            <a:r>
              <a:rPr lang="zh-TW">
                <a:latin typeface="Microsoft JhengHei"/>
                <a:ea typeface="Microsoft JhengHei"/>
                <a:cs typeface="Microsoft JhengHei"/>
                <a:sym typeface="Microsoft JhengHei"/>
              </a:rPr>
              <a:t>情境故事法是依照</a:t>
            </a:r>
            <a:r>
              <a:rPr lang="zh-TW">
                <a:solidFill>
                  <a:srgbClr val="C55A11"/>
                </a:solidFill>
                <a:latin typeface="Microsoft JhengHei"/>
                <a:ea typeface="Microsoft JhengHei"/>
                <a:cs typeface="Microsoft JhengHei"/>
                <a:sym typeface="Microsoft JhengHei"/>
              </a:rPr>
              <a:t>時間順序，串連人事時地物等事件片段的設計方法</a:t>
            </a:r>
            <a:r>
              <a:rPr lang="zh-TW">
                <a:latin typeface="Microsoft JhengHei"/>
                <a:ea typeface="Microsoft JhengHei"/>
                <a:cs typeface="Microsoft JhengHei"/>
                <a:sym typeface="Microsoft JhengHei"/>
              </a:rPr>
              <a:t>，目 前相關方法有、劇本法、使用情境、場景描述、電影腳本、劇情概要、拍攝腳本等。</a:t>
            </a:r>
            <a:endParaRPr>
              <a:latin typeface="Microsoft JhengHei"/>
              <a:ea typeface="Microsoft JhengHei"/>
              <a:cs typeface="Microsoft JhengHei"/>
              <a:sym typeface="Microsoft JhengHei"/>
            </a:endParaRPr>
          </a:p>
          <a:p>
            <a:pPr marL="228600" lvl="0" indent="-228600" algn="l" rtl="0">
              <a:lnSpc>
                <a:spcPct val="125000"/>
              </a:lnSpc>
              <a:spcBef>
                <a:spcPts val="1000"/>
              </a:spcBef>
              <a:spcAft>
                <a:spcPts val="0"/>
              </a:spcAft>
              <a:buClr>
                <a:schemeClr val="dk1"/>
              </a:buClr>
              <a:buSzPct val="100000"/>
              <a:buChar char="•"/>
            </a:pPr>
            <a:r>
              <a:rPr lang="zh-TW">
                <a:latin typeface="Microsoft JhengHei"/>
                <a:ea typeface="Microsoft JhengHei"/>
                <a:cs typeface="Microsoft JhengHei"/>
                <a:sym typeface="Microsoft JhengHei"/>
              </a:rPr>
              <a:t>Campball（1992）認為情境故事法有太多用法，定義相當模糊，認為情 境故事法具有兩個主要特性： </a:t>
            </a:r>
            <a:endParaRPr>
              <a:latin typeface="Microsoft JhengHei"/>
              <a:ea typeface="Microsoft JhengHei"/>
              <a:cs typeface="Microsoft JhengHei"/>
              <a:sym typeface="Microsoft JhengHei"/>
            </a:endParaRPr>
          </a:p>
          <a:p>
            <a:pPr marL="514350" lvl="0" indent="-514350" algn="l" rtl="0">
              <a:lnSpc>
                <a:spcPct val="125000"/>
              </a:lnSpc>
              <a:spcBef>
                <a:spcPts val="1000"/>
              </a:spcBef>
              <a:spcAft>
                <a:spcPts val="0"/>
              </a:spcAft>
              <a:buClr>
                <a:schemeClr val="dk1"/>
              </a:buClr>
              <a:buSzPct val="100000"/>
              <a:buFont typeface="Calibri"/>
              <a:buAutoNum type="arabicPeriod"/>
            </a:pPr>
            <a:r>
              <a:rPr lang="zh-TW">
                <a:latin typeface="Microsoft JhengHei"/>
                <a:ea typeface="Microsoft JhengHei"/>
                <a:cs typeface="Microsoft JhengHei"/>
                <a:sym typeface="Microsoft JhengHei"/>
              </a:rPr>
              <a:t>是</a:t>
            </a:r>
            <a:r>
              <a:rPr lang="zh-TW">
                <a:solidFill>
                  <a:srgbClr val="C55A11"/>
                </a:solidFill>
                <a:latin typeface="Microsoft JhengHei"/>
                <a:ea typeface="Microsoft JhengHei"/>
                <a:cs typeface="Microsoft JhengHei"/>
                <a:sym typeface="Microsoft JhengHei"/>
              </a:rPr>
              <a:t>有順序的描寫一個過程</a:t>
            </a:r>
            <a:r>
              <a:rPr lang="zh-TW">
                <a:latin typeface="Microsoft JhengHei"/>
                <a:ea typeface="Microsoft JhengHei"/>
                <a:cs typeface="Microsoft JhengHei"/>
                <a:sym typeface="Microsoft JhengHei"/>
              </a:rPr>
              <a:t>、一些動作及事件。 </a:t>
            </a:r>
            <a:endParaRPr>
              <a:latin typeface="Microsoft JhengHei"/>
              <a:ea typeface="Microsoft JhengHei"/>
              <a:cs typeface="Microsoft JhengHei"/>
              <a:sym typeface="Microsoft JhengHei"/>
            </a:endParaRPr>
          </a:p>
          <a:p>
            <a:pPr marL="514350" lvl="0" indent="-514350" algn="l" rtl="0">
              <a:lnSpc>
                <a:spcPct val="125000"/>
              </a:lnSpc>
              <a:spcBef>
                <a:spcPts val="1000"/>
              </a:spcBef>
              <a:spcAft>
                <a:spcPts val="0"/>
              </a:spcAft>
              <a:buClr>
                <a:schemeClr val="dk1"/>
              </a:buClr>
              <a:buSzPct val="100000"/>
              <a:buFont typeface="Calibri"/>
              <a:buAutoNum type="arabicPeriod"/>
            </a:pPr>
            <a:r>
              <a:rPr lang="zh-TW">
                <a:latin typeface="Microsoft JhengHei"/>
                <a:ea typeface="Microsoft JhengHei"/>
                <a:cs typeface="Microsoft JhengHei"/>
                <a:sym typeface="Microsoft JhengHei"/>
              </a:rPr>
              <a:t>是以敘述型式對活動作有形的描述。情境故事</a:t>
            </a:r>
            <a:r>
              <a:rPr lang="zh-TW">
                <a:solidFill>
                  <a:srgbClr val="C55A11"/>
                </a:solidFill>
                <a:latin typeface="Microsoft JhengHei"/>
                <a:ea typeface="Microsoft JhengHei"/>
                <a:cs typeface="Microsoft JhengHei"/>
                <a:sym typeface="Microsoft JhengHei"/>
              </a:rPr>
              <a:t>並無一套固定或制式操作流程</a:t>
            </a:r>
            <a:r>
              <a:rPr lang="zh-TW">
                <a:latin typeface="Microsoft JhengHei"/>
                <a:ea typeface="Microsoft JhengHei"/>
                <a:cs typeface="Microsoft JhengHei"/>
                <a:sym typeface="Microsoft JhengHei"/>
              </a:rPr>
              <a:t>， 在基本模式之下，操作流程會隨著不同產品需求與目標有所變化。</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621384" y="277492"/>
            <a:ext cx="10515600" cy="8070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Microsoft JhengHei"/>
              <a:buNone/>
            </a:pPr>
            <a:r>
              <a:rPr lang="zh-TW" sz="4000">
                <a:latin typeface="Microsoft JhengHei"/>
                <a:ea typeface="Microsoft JhengHei"/>
                <a:cs typeface="Microsoft JhengHei"/>
                <a:sym typeface="Microsoft JhengHei"/>
              </a:rPr>
              <a:t>情境故事介紹</a:t>
            </a:r>
            <a:endParaRPr/>
          </a:p>
        </p:txBody>
      </p:sp>
      <p:sp>
        <p:nvSpPr>
          <p:cNvPr id="167" name="Google Shape;167;p7"/>
          <p:cNvSpPr txBox="1">
            <a:spLocks noGrp="1"/>
          </p:cNvSpPr>
          <p:nvPr>
            <p:ph type="body" idx="1"/>
          </p:nvPr>
        </p:nvSpPr>
        <p:spPr>
          <a:xfrm>
            <a:off x="838200" y="1668545"/>
            <a:ext cx="10515600" cy="4687528"/>
          </a:xfrm>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dk1"/>
              </a:buClr>
              <a:buSzPts val="2800"/>
              <a:buChar char="•"/>
            </a:pPr>
            <a:r>
              <a:rPr lang="zh-TW">
                <a:latin typeface="Microsoft JhengHei"/>
                <a:ea typeface="Microsoft JhengHei"/>
                <a:cs typeface="Microsoft JhengHei"/>
                <a:sym typeface="Microsoft JhengHei"/>
              </a:rPr>
              <a:t>情境故事法則是在產品設計與開發的過程中，透過一個</a:t>
            </a:r>
            <a:r>
              <a:rPr lang="zh-TW">
                <a:solidFill>
                  <a:srgbClr val="C55A11"/>
                </a:solidFill>
                <a:latin typeface="Microsoft JhengHei"/>
                <a:ea typeface="Microsoft JhengHei"/>
                <a:cs typeface="Microsoft JhengHei"/>
                <a:sym typeface="Microsoft JhengHei"/>
              </a:rPr>
              <a:t>想像的故事，模擬未來產品使用情境</a:t>
            </a:r>
            <a:r>
              <a:rPr lang="zh-TW">
                <a:latin typeface="Microsoft JhengHei"/>
                <a:ea typeface="Microsoft JhengHei"/>
                <a:cs typeface="Microsoft JhengHei"/>
                <a:sym typeface="Microsoft JhengHei"/>
              </a:rPr>
              <a:t>。</a:t>
            </a:r>
            <a:endParaRPr>
              <a:latin typeface="Microsoft JhengHei"/>
              <a:ea typeface="Microsoft JhengHei"/>
              <a:cs typeface="Microsoft JhengHei"/>
              <a:sym typeface="Microsoft JhengHei"/>
            </a:endParaRPr>
          </a:p>
          <a:p>
            <a:pPr marL="228600" lvl="0" indent="-228600" algn="l" rtl="0">
              <a:lnSpc>
                <a:spcPct val="125000"/>
              </a:lnSpc>
              <a:spcBef>
                <a:spcPts val="1000"/>
              </a:spcBef>
              <a:spcAft>
                <a:spcPts val="0"/>
              </a:spcAft>
              <a:buClr>
                <a:schemeClr val="dk1"/>
              </a:buClr>
              <a:buSzPts val="2800"/>
              <a:buChar char="•"/>
            </a:pPr>
            <a:r>
              <a:rPr lang="zh-TW">
                <a:latin typeface="Microsoft JhengHei"/>
                <a:ea typeface="Microsoft JhengHei"/>
                <a:cs typeface="Microsoft JhengHei"/>
                <a:sym typeface="Microsoft JhengHei"/>
              </a:rPr>
              <a:t>模擬過程中考量使用者的特性、事件、產品與環境等關係，並透過視覺化及情境模擬，</a:t>
            </a:r>
            <a:r>
              <a:rPr lang="zh-TW">
                <a:solidFill>
                  <a:srgbClr val="C55A11"/>
                </a:solidFill>
                <a:latin typeface="Microsoft JhengHei"/>
                <a:ea typeface="Microsoft JhengHei"/>
                <a:cs typeface="Microsoft JhengHei"/>
                <a:sym typeface="Microsoft JhengHei"/>
              </a:rPr>
              <a:t>引導參與設計開發的人員，從使用者角度，來發掘產品的構想</a:t>
            </a:r>
            <a:r>
              <a:rPr lang="zh-TW">
                <a:latin typeface="Microsoft JhengHei"/>
                <a:ea typeface="Microsoft JhengHei"/>
                <a:cs typeface="Microsoft JhengHei"/>
                <a:sym typeface="Microsoft JhengHei"/>
              </a:rPr>
              <a:t>，透過使用情境的模擬，探討、分析人與產品之間的互動關係，評斷構想是否符合設計主題，同時檢驗產品構想，是否符合使用者的潛在需求（黃麗芬，2001）</a:t>
            </a:r>
            <a:endParaRPr/>
          </a:p>
        </p:txBody>
      </p:sp>
      <p:sp>
        <p:nvSpPr>
          <p:cNvPr id="168" name="Google Shape;168;p7"/>
          <p:cNvSpPr txBox="1"/>
          <p:nvPr/>
        </p:nvSpPr>
        <p:spPr>
          <a:xfrm>
            <a:off x="2441542" y="5839910"/>
            <a:ext cx="8205247" cy="492443"/>
          </a:xfrm>
          <a:prstGeom prst="rect">
            <a:avLst/>
          </a:prstGeom>
          <a:solidFill>
            <a:srgbClr val="F4B081"/>
          </a:solidFill>
          <a:ln w="38100"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zh-TW" sz="2600">
                <a:solidFill>
                  <a:schemeClr val="dk1"/>
                </a:solidFill>
                <a:latin typeface="Microsoft JhengHei"/>
                <a:ea typeface="Microsoft JhengHei"/>
                <a:cs typeface="Microsoft JhengHei"/>
                <a:sym typeface="Microsoft JhengHei"/>
              </a:rPr>
              <a:t>引導受測者透過故事更沉浸在故事/實驗情境中</a:t>
            </a:r>
            <a:endParaRPr/>
          </a:p>
        </p:txBody>
      </p:sp>
      <p:cxnSp>
        <p:nvCxnSpPr>
          <p:cNvPr id="169" name="Google Shape;169;p7"/>
          <p:cNvCxnSpPr>
            <a:stCxn id="167" idx="3"/>
            <a:endCxn id="168" idx="3"/>
          </p:cNvCxnSpPr>
          <p:nvPr/>
        </p:nvCxnSpPr>
        <p:spPr>
          <a:xfrm flipH="1">
            <a:off x="10646700" y="4012309"/>
            <a:ext cx="707100" cy="2073900"/>
          </a:xfrm>
          <a:prstGeom prst="curvedConnector3">
            <a:avLst>
              <a:gd name="adj1" fmla="val -32329"/>
            </a:avLst>
          </a:prstGeom>
          <a:noFill/>
          <a:ln w="9525" cap="flat" cmpd="sng">
            <a:solidFill>
              <a:srgbClr val="C55A1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8"/>
          <p:cNvGrpSpPr/>
          <p:nvPr/>
        </p:nvGrpSpPr>
        <p:grpSpPr>
          <a:xfrm>
            <a:off x="509047" y="1093509"/>
            <a:ext cx="11010963" cy="3058998"/>
            <a:chOff x="509047" y="329938"/>
            <a:chExt cx="11010963" cy="3058998"/>
          </a:xfrm>
        </p:grpSpPr>
        <p:pic>
          <p:nvPicPr>
            <p:cNvPr id="175" name="Google Shape;175;p8"/>
            <p:cNvPicPr preferRelativeResize="0"/>
            <p:nvPr/>
          </p:nvPicPr>
          <p:blipFill rotWithShape="1">
            <a:blip r:embed="rId3">
              <a:alphaModFix/>
            </a:blip>
            <a:srcRect/>
            <a:stretch/>
          </p:blipFill>
          <p:spPr>
            <a:xfrm>
              <a:off x="671989" y="575576"/>
              <a:ext cx="10848021" cy="2813360"/>
            </a:xfrm>
            <a:prstGeom prst="rect">
              <a:avLst/>
            </a:prstGeom>
            <a:noFill/>
            <a:ln>
              <a:noFill/>
            </a:ln>
          </p:spPr>
        </p:pic>
        <p:sp>
          <p:nvSpPr>
            <p:cNvPr id="176" name="Google Shape;176;p8"/>
            <p:cNvSpPr txBox="1"/>
            <p:nvPr/>
          </p:nvSpPr>
          <p:spPr>
            <a:xfrm>
              <a:off x="509047" y="329938"/>
              <a:ext cx="2846895" cy="81070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9</a:t>
            </a:fld>
            <a:endParaRPr/>
          </a:p>
        </p:txBody>
      </p:sp>
      <p:graphicFrame>
        <p:nvGraphicFramePr>
          <p:cNvPr id="183" name="Google Shape;183;p9"/>
          <p:cNvGraphicFramePr/>
          <p:nvPr/>
        </p:nvGraphicFramePr>
        <p:xfrm>
          <a:off x="169682" y="280543"/>
          <a:ext cx="11460025" cy="6296925"/>
        </p:xfrm>
        <a:graphic>
          <a:graphicData uri="http://schemas.openxmlformats.org/drawingml/2006/table">
            <a:tbl>
              <a:tblPr firstRow="1" firstCol="1" bandRow="1">
                <a:noFill/>
                <a:tableStyleId>{B2456334-063E-427B-9295-B0E88838A005}</a:tableStyleId>
              </a:tblPr>
              <a:tblGrid>
                <a:gridCol w="2844750">
                  <a:extLst>
                    <a:ext uri="{9D8B030D-6E8A-4147-A177-3AD203B41FA5}">
                      <a16:colId xmlns:a16="http://schemas.microsoft.com/office/drawing/2014/main" val="20000"/>
                    </a:ext>
                  </a:extLst>
                </a:gridCol>
                <a:gridCol w="2157325">
                  <a:extLst>
                    <a:ext uri="{9D8B030D-6E8A-4147-A177-3AD203B41FA5}">
                      <a16:colId xmlns:a16="http://schemas.microsoft.com/office/drawing/2014/main" val="20001"/>
                    </a:ext>
                  </a:extLst>
                </a:gridCol>
                <a:gridCol w="3886525">
                  <a:extLst>
                    <a:ext uri="{9D8B030D-6E8A-4147-A177-3AD203B41FA5}">
                      <a16:colId xmlns:a16="http://schemas.microsoft.com/office/drawing/2014/main" val="20002"/>
                    </a:ext>
                  </a:extLst>
                </a:gridCol>
                <a:gridCol w="2571425">
                  <a:extLst>
                    <a:ext uri="{9D8B030D-6E8A-4147-A177-3AD203B41FA5}">
                      <a16:colId xmlns:a16="http://schemas.microsoft.com/office/drawing/2014/main" val="20003"/>
                    </a:ext>
                  </a:extLst>
                </a:gridCol>
              </a:tblGrid>
              <a:tr h="655775">
                <a:tc>
                  <a:txBody>
                    <a:bodyPr/>
                    <a:lstStyle/>
                    <a:p>
                      <a:pPr marL="0" marR="0" lvl="0" indent="0" algn="l" rtl="0">
                        <a:spcBef>
                          <a:spcPts val="0"/>
                        </a:spcBef>
                        <a:spcAft>
                          <a:spcPts val="0"/>
                        </a:spcAft>
                        <a:buNone/>
                      </a:pPr>
                      <a:r>
                        <a:rPr lang="zh-TW" sz="1800" u="none" strike="noStrike" cap="none">
                          <a:latin typeface="Microsoft JhengHei"/>
                          <a:ea typeface="Microsoft JhengHei"/>
                          <a:cs typeface="Microsoft JhengHei"/>
                          <a:sym typeface="Microsoft JhengHei"/>
                        </a:rPr>
                        <a:t>題目</a:t>
                      </a:r>
                      <a:endParaRPr sz="1800" u="none" strike="noStrike" cap="none">
                        <a:latin typeface="Microsoft JhengHei"/>
                        <a:ea typeface="Microsoft JhengHei"/>
                        <a:cs typeface="Microsoft JhengHei"/>
                        <a:sym typeface="Microsoft JhengHei"/>
                      </a:endParaRPr>
                    </a:p>
                  </a:txBody>
                  <a:tcPr marL="68575" marR="68575" marT="0" marB="0">
                    <a:solidFill>
                      <a:srgbClr val="C55A11"/>
                    </a:solidFill>
                  </a:tcPr>
                </a:tc>
                <a:tc>
                  <a:txBody>
                    <a:bodyPr/>
                    <a:lstStyle/>
                    <a:p>
                      <a:pPr marL="0" marR="0" lvl="0" indent="0" algn="l" rtl="0">
                        <a:spcBef>
                          <a:spcPts val="0"/>
                        </a:spcBef>
                        <a:spcAft>
                          <a:spcPts val="0"/>
                        </a:spcAft>
                        <a:buNone/>
                      </a:pPr>
                      <a:r>
                        <a:rPr lang="zh-TW" sz="1800" u="none" strike="noStrike" cap="none">
                          <a:latin typeface="Microsoft JhengHei"/>
                          <a:ea typeface="Microsoft JhengHei"/>
                          <a:cs typeface="Microsoft JhengHei"/>
                          <a:sym typeface="Microsoft JhengHei"/>
                        </a:rPr>
                        <a:t>作者/期刊</a:t>
                      </a:r>
                      <a:endParaRPr sz="1800" u="none" strike="noStrike" cap="none">
                        <a:latin typeface="Microsoft JhengHei"/>
                        <a:ea typeface="Microsoft JhengHei"/>
                        <a:cs typeface="Microsoft JhengHei"/>
                        <a:sym typeface="Microsoft JhengHei"/>
                      </a:endParaRPr>
                    </a:p>
                  </a:txBody>
                  <a:tcPr marL="68575" marR="68575" marT="0" marB="0">
                    <a:solidFill>
                      <a:srgbClr val="C55A11"/>
                    </a:solidFill>
                  </a:tcPr>
                </a:tc>
                <a:tc>
                  <a:txBody>
                    <a:bodyPr/>
                    <a:lstStyle/>
                    <a:p>
                      <a:pPr marL="0" marR="0" lvl="0" indent="0" algn="l" rtl="0">
                        <a:spcBef>
                          <a:spcPts val="0"/>
                        </a:spcBef>
                        <a:spcAft>
                          <a:spcPts val="0"/>
                        </a:spcAft>
                        <a:buNone/>
                      </a:pPr>
                      <a:r>
                        <a:rPr lang="zh-TW" sz="1800" u="none" strike="noStrike" cap="none">
                          <a:latin typeface="Microsoft JhengHei"/>
                          <a:ea typeface="Microsoft JhengHei"/>
                          <a:cs typeface="Microsoft JhengHei"/>
                          <a:sym typeface="Microsoft JhengHei"/>
                        </a:rPr>
                        <a:t> 摘要</a:t>
                      </a:r>
                      <a:endParaRPr sz="1800" u="none" strike="noStrike" cap="none">
                        <a:latin typeface="Microsoft JhengHei"/>
                        <a:ea typeface="Microsoft JhengHei"/>
                        <a:cs typeface="Microsoft JhengHei"/>
                        <a:sym typeface="Microsoft JhengHei"/>
                      </a:endParaRPr>
                    </a:p>
                  </a:txBody>
                  <a:tcPr marL="68575" marR="68575" marT="0" marB="0">
                    <a:solidFill>
                      <a:srgbClr val="C55A11"/>
                    </a:solidFill>
                  </a:tcPr>
                </a:tc>
                <a:tc>
                  <a:txBody>
                    <a:bodyPr/>
                    <a:lstStyle/>
                    <a:p>
                      <a:pPr marL="0" marR="0" lvl="0" indent="0" algn="l" rtl="0">
                        <a:spcBef>
                          <a:spcPts val="0"/>
                        </a:spcBef>
                        <a:spcAft>
                          <a:spcPts val="0"/>
                        </a:spcAft>
                        <a:buNone/>
                      </a:pPr>
                      <a:r>
                        <a:rPr lang="zh-TW" sz="1800" u="none" strike="noStrike" cap="none">
                          <a:latin typeface="Microsoft JhengHei"/>
                          <a:ea typeface="Microsoft JhengHei"/>
                          <a:cs typeface="Microsoft JhengHei"/>
                          <a:sym typeface="Microsoft JhengHei"/>
                        </a:rPr>
                        <a:t>Keywords</a:t>
                      </a:r>
                      <a:endParaRPr sz="1800" u="none" strike="noStrike" cap="none">
                        <a:latin typeface="Microsoft JhengHei"/>
                        <a:ea typeface="Microsoft JhengHei"/>
                        <a:cs typeface="Microsoft JhengHei"/>
                        <a:sym typeface="Microsoft JhengHei"/>
                      </a:endParaRPr>
                    </a:p>
                    <a:p>
                      <a:pPr marL="0" marR="0" lvl="0" indent="0" algn="l" rtl="0">
                        <a:spcBef>
                          <a:spcPts val="0"/>
                        </a:spcBef>
                        <a:spcAft>
                          <a:spcPts val="0"/>
                        </a:spcAft>
                        <a:buNone/>
                      </a:pPr>
                      <a:r>
                        <a:rPr lang="zh-TW" sz="1800" u="none" strike="noStrike" cap="none">
                          <a:latin typeface="Microsoft JhengHei"/>
                          <a:ea typeface="Microsoft JhengHei"/>
                          <a:cs typeface="Microsoft JhengHei"/>
                          <a:sym typeface="Microsoft JhengHei"/>
                        </a:rPr>
                        <a:t> </a:t>
                      </a:r>
                      <a:endParaRPr sz="1800" u="none" strike="noStrike" cap="none">
                        <a:latin typeface="Microsoft JhengHei"/>
                        <a:ea typeface="Microsoft JhengHei"/>
                        <a:cs typeface="Microsoft JhengHei"/>
                        <a:sym typeface="Microsoft JhengHei"/>
                      </a:endParaRPr>
                    </a:p>
                  </a:txBody>
                  <a:tcPr marL="68575" marR="68575" marT="0" marB="0">
                    <a:solidFill>
                      <a:srgbClr val="C55A11"/>
                    </a:solidFill>
                  </a:tcPr>
                </a:tc>
                <a:extLst>
                  <a:ext uri="{0D108BD9-81ED-4DB2-BD59-A6C34878D82A}">
                    <a16:rowId xmlns:a16="http://schemas.microsoft.com/office/drawing/2014/main" val="10000"/>
                  </a:ext>
                </a:extLst>
              </a:tr>
              <a:tr h="5641150">
                <a:tc>
                  <a:txBody>
                    <a:bodyPr/>
                    <a:lstStyle/>
                    <a:p>
                      <a:pPr marL="0" marR="0" lvl="0" indent="0" algn="l" rtl="0">
                        <a:spcBef>
                          <a:spcPts val="0"/>
                        </a:spcBef>
                        <a:spcAft>
                          <a:spcPts val="0"/>
                        </a:spcAft>
                        <a:buNone/>
                      </a:pPr>
                      <a:br>
                        <a:rPr lang="zh-TW" sz="1800" b="1" u="none" strike="noStrike" cap="none" dirty="0">
                          <a:latin typeface="Microsoft JhengHei"/>
                          <a:ea typeface="Microsoft JhengHei"/>
                          <a:cs typeface="Microsoft JhengHei"/>
                          <a:sym typeface="Microsoft JhengHei"/>
                        </a:rPr>
                      </a:br>
                      <a:r>
                        <a:rPr lang="zh-TW" sz="1800" b="1" u="none" strike="noStrike" cap="none" dirty="0">
                          <a:latin typeface="Microsoft JhengHei"/>
                          <a:ea typeface="Microsoft JhengHei"/>
                          <a:cs typeface="Microsoft JhengHei"/>
                          <a:sym typeface="Microsoft JhengHei"/>
                        </a:rPr>
                        <a:t>Why do people make risky decisions during a fire evacuation? Study on the effect of smoke level, </a:t>
                      </a:r>
                      <a:r>
                        <a:rPr lang="zh-TW" sz="1800" b="1" u="none" strike="noStrike" cap="none" dirty="0">
                          <a:solidFill>
                            <a:schemeClr val="lt1"/>
                          </a:solidFill>
                          <a:latin typeface="Microsoft JhengHei"/>
                          <a:ea typeface="Microsoft JhengHei"/>
                          <a:cs typeface="Microsoft JhengHei"/>
                          <a:sym typeface="Microsoft JhengHei"/>
                        </a:rPr>
                        <a:t>individual</a:t>
                      </a:r>
                      <a:r>
                        <a:rPr lang="zh-TW" sz="1800" b="1" u="none" strike="noStrike" cap="none" dirty="0">
                          <a:latin typeface="Microsoft JhengHei"/>
                          <a:ea typeface="Microsoft JhengHei"/>
                          <a:cs typeface="Microsoft JhengHei"/>
                          <a:sym typeface="Microsoft JhengHei"/>
                        </a:rPr>
                        <a:t> risk preference, and neighbor behavior. </a:t>
                      </a:r>
                      <a:endParaRPr dirty="0"/>
                    </a:p>
                    <a:p>
                      <a:pPr marL="0" marR="0" lvl="0" indent="0" algn="l" rtl="0">
                        <a:spcBef>
                          <a:spcPts val="0"/>
                        </a:spcBef>
                        <a:spcAft>
                          <a:spcPts val="0"/>
                        </a:spcAft>
                        <a:buNone/>
                      </a:pPr>
                      <a:endParaRPr sz="1800" b="1" u="none" strike="noStrike" cap="none" dirty="0">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chemeClr val="lt1"/>
                        </a:buClr>
                        <a:buSzPts val="1800"/>
                        <a:buFont typeface="Microsoft JhengHei"/>
                        <a:buNone/>
                      </a:pPr>
                      <a:r>
                        <a:rPr lang="zh-TW" sz="1800" b="1" u="none" strike="noStrike" cap="none" dirty="0">
                          <a:solidFill>
                            <a:schemeClr val="lt1"/>
                          </a:solidFill>
                          <a:latin typeface="Microsoft JhengHei"/>
                          <a:ea typeface="Microsoft JhengHei"/>
                          <a:cs typeface="Microsoft JhengHei"/>
                          <a:sym typeface="Microsoft JhengHei"/>
                        </a:rPr>
                        <a:t>為什麼人們在火災疏散過程中會做出危險的決定？煙霧等級、個人風險偏好和鄰居行為的影響研究</a:t>
                      </a:r>
                      <a:endParaRPr dirty="0"/>
                    </a:p>
                    <a:p>
                      <a:pPr marL="0" marR="0" lvl="0" indent="0" algn="l" rtl="0">
                        <a:spcBef>
                          <a:spcPts val="0"/>
                        </a:spcBef>
                        <a:spcAft>
                          <a:spcPts val="0"/>
                        </a:spcAft>
                        <a:buNone/>
                      </a:pPr>
                      <a:endParaRPr sz="1800" u="none" strike="noStrike" cap="none" dirty="0">
                        <a:latin typeface="Microsoft JhengHei"/>
                        <a:ea typeface="Microsoft JhengHei"/>
                        <a:cs typeface="Microsoft JhengHei"/>
                        <a:sym typeface="Microsoft JhengHei"/>
                      </a:endParaRPr>
                    </a:p>
                  </a:txBody>
                  <a:tcPr marL="68575" marR="68575" marT="0" marB="0">
                    <a:solidFill>
                      <a:srgbClr val="F4B081"/>
                    </a:solidFill>
                  </a:tcPr>
                </a:tc>
                <a:tc>
                  <a:txBody>
                    <a:bodyPr/>
                    <a:lstStyle/>
                    <a:p>
                      <a:pPr marL="0" marR="0" lvl="0" indent="0" algn="l" rtl="0">
                        <a:lnSpc>
                          <a:spcPct val="100000"/>
                        </a:lnSpc>
                        <a:spcBef>
                          <a:spcPts val="0"/>
                        </a:spcBef>
                        <a:spcAft>
                          <a:spcPts val="0"/>
                        </a:spcAft>
                        <a:buClr>
                          <a:schemeClr val="dk1"/>
                        </a:buClr>
                        <a:buSzPts val="1800"/>
                        <a:buFont typeface="Microsoft JhengHei"/>
                        <a:buNone/>
                      </a:pPr>
                      <a:r>
                        <a:rPr lang="zh-TW" sz="1800" b="1" u="none" strike="noStrike" cap="none">
                          <a:latin typeface="Microsoft JhengHei"/>
                          <a:ea typeface="Microsoft JhengHei"/>
                          <a:cs typeface="Microsoft JhengHei"/>
                          <a:sym typeface="Microsoft JhengHei"/>
                        </a:rPr>
                        <a:t>Fu, M., Liu, R., &amp; Zhang, Y. (2021). </a:t>
                      </a:r>
                      <a:endParaRPr sz="1800" u="none" strike="noStrike" cap="none"/>
                    </a:p>
                    <a:p>
                      <a:pPr marL="0" marR="0" lvl="0" indent="0" algn="l" rtl="0">
                        <a:spcBef>
                          <a:spcPts val="0"/>
                        </a:spcBef>
                        <a:spcAft>
                          <a:spcPts val="0"/>
                        </a:spcAft>
                        <a:buNone/>
                      </a:pPr>
                      <a:r>
                        <a:rPr lang="zh-TW" sz="1800" b="1" i="1" u="none" strike="noStrike" cap="none">
                          <a:latin typeface="Microsoft JhengHei"/>
                          <a:ea typeface="Microsoft JhengHei"/>
                          <a:cs typeface="Microsoft JhengHei"/>
                          <a:sym typeface="Microsoft JhengHei"/>
                        </a:rPr>
                        <a:t>Safety science, 140, 105245.</a:t>
                      </a:r>
                      <a:endParaRPr sz="1800" i="1" u="none" strike="noStrike" cap="none">
                        <a:latin typeface="Microsoft JhengHei"/>
                        <a:ea typeface="Microsoft JhengHei"/>
                        <a:cs typeface="Microsoft JhengHei"/>
                        <a:sym typeface="Microsoft JhengHei"/>
                      </a:endParaRPr>
                    </a:p>
                  </a:txBody>
                  <a:tcPr marL="68575" marR="68575" marT="0" marB="0">
                    <a:solidFill>
                      <a:srgbClr val="F4B081"/>
                    </a:solidFill>
                  </a:tcPr>
                </a:tc>
                <a:tc>
                  <a:txBody>
                    <a:bodyPr/>
                    <a:lstStyle/>
                    <a:p>
                      <a:pPr marL="0" marR="0" lvl="0" indent="0" algn="l" rtl="0">
                        <a:lnSpc>
                          <a:spcPct val="120000"/>
                        </a:lnSpc>
                        <a:spcBef>
                          <a:spcPts val="0"/>
                        </a:spcBef>
                        <a:spcAft>
                          <a:spcPts val="0"/>
                        </a:spcAft>
                        <a:buNone/>
                      </a:pPr>
                      <a:r>
                        <a:rPr lang="zh-TW" sz="1800" b="0" i="0" u="none" strike="noStrike" cap="none">
                          <a:solidFill>
                            <a:schemeClr val="dk1"/>
                          </a:solidFill>
                          <a:latin typeface="Microsoft JhengHei"/>
                          <a:ea typeface="Microsoft JhengHei"/>
                          <a:cs typeface="Microsoft JhengHei"/>
                          <a:sym typeface="Microsoft JhengHei"/>
                        </a:rPr>
                        <a:t>本實驗中，使用問卷測量參與者的風險承受能力，並記錄他們在不同煙霧場景下從虛擬建築物撤離時的路線選擇。</a:t>
                      </a:r>
                      <a:endParaRPr sz="1800" b="0" i="0" u="none" strike="noStrike" cap="none">
                        <a:solidFill>
                          <a:schemeClr val="dk1"/>
                        </a:solidFill>
                        <a:latin typeface="Microsoft JhengHei"/>
                        <a:ea typeface="Microsoft JhengHei"/>
                        <a:cs typeface="Microsoft JhengHei"/>
                        <a:sym typeface="Microsoft JhengHei"/>
                      </a:endParaRPr>
                    </a:p>
                    <a:p>
                      <a:pPr marL="0" marR="0" lvl="0" indent="0" algn="l" rtl="0">
                        <a:lnSpc>
                          <a:spcPct val="120000"/>
                        </a:lnSpc>
                        <a:spcBef>
                          <a:spcPts val="0"/>
                        </a:spcBef>
                        <a:spcAft>
                          <a:spcPts val="0"/>
                        </a:spcAft>
                        <a:buNone/>
                      </a:pPr>
                      <a:r>
                        <a:rPr lang="zh-TW" sz="1800" b="0" i="0" u="none" strike="noStrike" cap="none">
                          <a:solidFill>
                            <a:schemeClr val="dk1"/>
                          </a:solidFill>
                          <a:latin typeface="Microsoft JhengHei"/>
                          <a:ea typeface="Microsoft JhengHei"/>
                          <a:cs typeface="Microsoft JhengHei"/>
                          <a:sym typeface="Microsoft JhengHei"/>
                        </a:rPr>
                        <a:t>高濃度的煙霧減少了煙霧捷徑的使用，但並沒有阻止一些參與者使用捷徑。具有高風險承受能力的參與者更有可能走冒險的捷徑。</a:t>
                      </a:r>
                      <a:endParaRPr sz="1800" b="0" i="0" u="none" strike="noStrike" cap="none">
                        <a:solidFill>
                          <a:schemeClr val="dk1"/>
                        </a:solidFill>
                        <a:latin typeface="Microsoft JhengHei"/>
                        <a:ea typeface="Microsoft JhengHei"/>
                        <a:cs typeface="Microsoft JhengHei"/>
                        <a:sym typeface="Microsoft JhengHei"/>
                      </a:endParaRPr>
                    </a:p>
                    <a:p>
                      <a:pPr marL="0" marR="0" lvl="0" indent="0" algn="l" rtl="0">
                        <a:lnSpc>
                          <a:spcPct val="120000"/>
                        </a:lnSpc>
                        <a:spcBef>
                          <a:spcPts val="0"/>
                        </a:spcBef>
                        <a:spcAft>
                          <a:spcPts val="0"/>
                        </a:spcAft>
                        <a:buNone/>
                      </a:pPr>
                      <a:endParaRPr sz="1800" b="0" i="0" u="none" strike="noStrike" cap="none">
                        <a:solidFill>
                          <a:schemeClr val="dk1"/>
                        </a:solidFill>
                        <a:latin typeface="Microsoft JhengHei"/>
                        <a:ea typeface="Microsoft JhengHei"/>
                        <a:cs typeface="Microsoft JhengHei"/>
                        <a:sym typeface="Microsoft JhengHei"/>
                      </a:endParaRPr>
                    </a:p>
                    <a:p>
                      <a:pPr marL="0" marR="0" lvl="0" indent="0" algn="l" rtl="0">
                        <a:lnSpc>
                          <a:spcPct val="120000"/>
                        </a:lnSpc>
                        <a:spcBef>
                          <a:spcPts val="0"/>
                        </a:spcBef>
                        <a:spcAft>
                          <a:spcPts val="0"/>
                        </a:spcAft>
                        <a:buNone/>
                      </a:pPr>
                      <a:r>
                        <a:rPr lang="zh-TW" sz="1800" b="0" i="0" u="none" strike="noStrike" cap="none">
                          <a:solidFill>
                            <a:schemeClr val="dk1"/>
                          </a:solidFill>
                          <a:latin typeface="Microsoft JhengHei"/>
                          <a:ea typeface="Microsoft JhengHei"/>
                          <a:cs typeface="Microsoft JhengHei"/>
                          <a:sym typeface="Microsoft JhengHei"/>
                        </a:rPr>
                        <a:t>鄰居行為也對參與者的風險決策產生重大影響。</a:t>
                      </a:r>
                      <a:endParaRPr/>
                    </a:p>
                  </a:txBody>
                  <a:tcPr marL="68575" marR="68575" marT="0" marB="0">
                    <a:solidFill>
                      <a:srgbClr val="F4B081"/>
                    </a:solidFill>
                  </a:tcPr>
                </a:tc>
                <a:tc>
                  <a:txBody>
                    <a:bodyPr/>
                    <a:lstStyle/>
                    <a:p>
                      <a:pPr marL="0" marR="0" lvl="0" indent="0" algn="l" rtl="0">
                        <a:spcBef>
                          <a:spcPts val="0"/>
                        </a:spcBef>
                        <a:spcAft>
                          <a:spcPts val="0"/>
                        </a:spcAft>
                        <a:buNone/>
                      </a:pPr>
                      <a:r>
                        <a:rPr lang="zh-TW" sz="1800" u="none" strike="noStrike" cap="none" dirty="0">
                          <a:latin typeface="Microsoft JhengHei"/>
                          <a:ea typeface="Microsoft JhengHei"/>
                          <a:cs typeface="Microsoft JhengHei"/>
                          <a:sym typeface="Microsoft JhengHei"/>
                        </a:rPr>
                        <a:t> </a:t>
                      </a:r>
                      <a:r>
                        <a:rPr lang="zh-TW" sz="1800" b="0" i="0" u="none" strike="noStrike" cap="none" dirty="0">
                          <a:solidFill>
                            <a:schemeClr val="dk1"/>
                          </a:solidFill>
                          <a:latin typeface="Calibri"/>
                          <a:ea typeface="Calibri"/>
                          <a:cs typeface="Calibri"/>
                          <a:sym typeface="Calibri"/>
                        </a:rPr>
                        <a:t>Evacuation</a:t>
                      </a:r>
                      <a:endParaRPr dirty="0"/>
                    </a:p>
                    <a:p>
                      <a:pPr marL="0" marR="0" lvl="0" indent="0" algn="l" rtl="0">
                        <a:spcBef>
                          <a:spcPts val="0"/>
                        </a:spcBef>
                        <a:spcAft>
                          <a:spcPts val="0"/>
                        </a:spcAft>
                        <a:buNone/>
                      </a:pPr>
                      <a:r>
                        <a:rPr lang="zh-TW" sz="1800" b="0" i="0" dirty="0">
                          <a:solidFill>
                            <a:schemeClr val="dk1"/>
                          </a:solidFill>
                          <a:latin typeface="Calibri"/>
                          <a:ea typeface="Calibri"/>
                          <a:cs typeface="Calibri"/>
                          <a:sym typeface="Calibri"/>
                        </a:rPr>
                        <a:t>Risk-taking behavior</a:t>
                      </a:r>
                      <a:endParaRPr dirty="0"/>
                    </a:p>
                    <a:p>
                      <a:pPr marL="0" marR="0" lvl="0" indent="0" algn="l" rtl="0">
                        <a:spcBef>
                          <a:spcPts val="0"/>
                        </a:spcBef>
                        <a:spcAft>
                          <a:spcPts val="0"/>
                        </a:spcAft>
                        <a:buNone/>
                      </a:pPr>
                      <a:r>
                        <a:rPr lang="zh-TW" sz="1800" b="0" i="0" dirty="0">
                          <a:solidFill>
                            <a:schemeClr val="dk1"/>
                          </a:solidFill>
                          <a:latin typeface="Calibri"/>
                          <a:ea typeface="Calibri"/>
                          <a:cs typeface="Calibri"/>
                          <a:sym typeface="Calibri"/>
                        </a:rPr>
                        <a:t>Route selection</a:t>
                      </a:r>
                      <a:endParaRPr dirty="0"/>
                    </a:p>
                    <a:p>
                      <a:pPr marL="0" marR="0" lvl="0" indent="0" algn="l" rtl="0">
                        <a:spcBef>
                          <a:spcPts val="0"/>
                        </a:spcBef>
                        <a:spcAft>
                          <a:spcPts val="0"/>
                        </a:spcAft>
                        <a:buNone/>
                      </a:pPr>
                      <a:r>
                        <a:rPr lang="zh-TW" sz="1800" b="0" i="0" dirty="0">
                          <a:solidFill>
                            <a:schemeClr val="dk1"/>
                          </a:solidFill>
                          <a:latin typeface="Calibri"/>
                          <a:ea typeface="Calibri"/>
                          <a:cs typeface="Calibri"/>
                          <a:sym typeface="Calibri"/>
                        </a:rPr>
                        <a:t>Smoke</a:t>
                      </a:r>
                      <a:endParaRPr dirty="0"/>
                    </a:p>
                    <a:p>
                      <a:pPr marL="0" marR="0" lvl="0" indent="0" algn="l" rtl="0">
                        <a:spcBef>
                          <a:spcPts val="0"/>
                        </a:spcBef>
                        <a:spcAft>
                          <a:spcPts val="0"/>
                        </a:spcAft>
                        <a:buNone/>
                      </a:pPr>
                      <a:r>
                        <a:rPr lang="zh-TW" sz="1800" b="0" i="0" dirty="0">
                          <a:solidFill>
                            <a:schemeClr val="dk1"/>
                          </a:solidFill>
                          <a:latin typeface="Calibri"/>
                          <a:ea typeface="Calibri"/>
                          <a:cs typeface="Calibri"/>
                          <a:sym typeface="Calibri"/>
                        </a:rPr>
                        <a:t>Risk preference</a:t>
                      </a:r>
                      <a:endParaRPr dirty="0"/>
                    </a:p>
                    <a:p>
                      <a:pPr marL="0" marR="0" lvl="0" indent="0" algn="l" rtl="0">
                        <a:lnSpc>
                          <a:spcPct val="125000"/>
                        </a:lnSpc>
                        <a:spcBef>
                          <a:spcPts val="0"/>
                        </a:spcBef>
                        <a:spcAft>
                          <a:spcPts val="0"/>
                        </a:spcAft>
                        <a:buNone/>
                      </a:pPr>
                      <a:endParaRPr sz="1800" b="0" i="0" dirty="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dirty="0">
                          <a:solidFill>
                            <a:schemeClr val="dk1"/>
                          </a:solidFill>
                          <a:latin typeface="Microsoft JhengHei"/>
                          <a:ea typeface="Microsoft JhengHei"/>
                          <a:cs typeface="Microsoft JhengHei"/>
                          <a:sym typeface="Microsoft JhengHei"/>
                        </a:rPr>
                        <a:t>疏散</a:t>
                      </a:r>
                      <a:endParaRPr sz="1800" b="0" i="0" dirty="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dirty="0">
                          <a:solidFill>
                            <a:schemeClr val="dk1"/>
                          </a:solidFill>
                          <a:latin typeface="Microsoft JhengHei"/>
                          <a:ea typeface="Microsoft JhengHei"/>
                          <a:cs typeface="Microsoft JhengHei"/>
                          <a:sym typeface="Microsoft JhengHei"/>
                        </a:rPr>
                        <a:t>冒險行為</a:t>
                      </a:r>
                      <a:endParaRPr sz="1800" b="0" i="0" dirty="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dirty="0">
                          <a:solidFill>
                            <a:schemeClr val="dk1"/>
                          </a:solidFill>
                          <a:latin typeface="Microsoft JhengHei"/>
                          <a:ea typeface="Microsoft JhengHei"/>
                          <a:cs typeface="Microsoft JhengHei"/>
                          <a:sym typeface="Microsoft JhengHei"/>
                        </a:rPr>
                        <a:t>路線選擇</a:t>
                      </a:r>
                      <a:endParaRPr sz="1800" b="0" i="0" dirty="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dirty="0">
                          <a:solidFill>
                            <a:schemeClr val="dk1"/>
                          </a:solidFill>
                          <a:latin typeface="Microsoft JhengHei"/>
                          <a:ea typeface="Microsoft JhengHei"/>
                          <a:cs typeface="Microsoft JhengHei"/>
                          <a:sym typeface="Microsoft JhengHei"/>
                        </a:rPr>
                        <a:t>煙霧</a:t>
                      </a:r>
                      <a:endParaRPr sz="1800" b="0" i="0" dirty="0">
                        <a:solidFill>
                          <a:schemeClr val="dk1"/>
                        </a:solidFill>
                        <a:latin typeface="Microsoft JhengHei"/>
                        <a:ea typeface="Microsoft JhengHei"/>
                        <a:cs typeface="Microsoft JhengHei"/>
                        <a:sym typeface="Microsoft JhengHei"/>
                      </a:endParaRPr>
                    </a:p>
                    <a:p>
                      <a:pPr marL="0" marR="0" lvl="0" indent="0" algn="l" rtl="0">
                        <a:lnSpc>
                          <a:spcPct val="125000"/>
                        </a:lnSpc>
                        <a:spcBef>
                          <a:spcPts val="0"/>
                        </a:spcBef>
                        <a:spcAft>
                          <a:spcPts val="0"/>
                        </a:spcAft>
                        <a:buNone/>
                      </a:pPr>
                      <a:r>
                        <a:rPr lang="zh-TW" sz="1800" b="0" i="0" dirty="0">
                          <a:solidFill>
                            <a:schemeClr val="dk1"/>
                          </a:solidFill>
                          <a:latin typeface="Microsoft JhengHei"/>
                          <a:ea typeface="Microsoft JhengHei"/>
                          <a:cs typeface="Microsoft JhengHei"/>
                          <a:sym typeface="Microsoft JhengHei"/>
                        </a:rPr>
                        <a:t>風險偏好</a:t>
                      </a:r>
                      <a:endParaRPr sz="1800" b="0" i="0" dirty="0">
                        <a:solidFill>
                          <a:schemeClr val="dk1"/>
                        </a:solidFill>
                        <a:latin typeface="Microsoft JhengHei"/>
                        <a:ea typeface="Microsoft JhengHei"/>
                        <a:cs typeface="Microsoft JhengHei"/>
                        <a:sym typeface="Microsoft JhengHei"/>
                      </a:endParaRPr>
                    </a:p>
                  </a:txBody>
                  <a:tcPr marL="68575" marR="68575" marT="0" marB="0">
                    <a:solidFill>
                      <a:srgbClr val="F4B081"/>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2945</Words>
  <Application>Microsoft Office PowerPoint</Application>
  <PresentationFormat>寬螢幕</PresentationFormat>
  <Paragraphs>179</Paragraphs>
  <Slides>25</Slides>
  <Notes>25</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25</vt:i4>
      </vt:variant>
    </vt:vector>
  </HeadingPairs>
  <TitlesOfParts>
    <vt:vector size="30" baseType="lpstr">
      <vt:lpstr>Noto Sans Symbols</vt:lpstr>
      <vt:lpstr>微軟正黑體</vt:lpstr>
      <vt:lpstr>Arial</vt:lpstr>
      <vt:lpstr>Calibri</vt:lpstr>
      <vt:lpstr>Office 佈景主題</vt:lpstr>
      <vt:lpstr>運用虛擬實境探討在緊急避難時-路線指引系統反饋在不同正確率條件中受測者之反應</vt:lpstr>
      <vt:lpstr>PowerPoint 簡報</vt:lpstr>
      <vt:lpstr>PowerPoint 簡報</vt:lpstr>
      <vt:lpstr>PowerPoint 簡報</vt:lpstr>
      <vt:lpstr>觀念性架構</vt:lpstr>
      <vt:lpstr>情境故事介紹</vt:lpstr>
      <vt:lpstr>情境故事介紹</vt:lpstr>
      <vt:lpstr>PowerPoint 簡報</vt:lpstr>
      <vt:lpstr>PowerPoint 簡報</vt:lpstr>
      <vt:lpstr>PowerPoint 簡報</vt:lpstr>
      <vt:lpstr>PowerPoint 簡報</vt:lpstr>
      <vt:lpstr>PowerPoint 簡報</vt:lpstr>
      <vt:lpstr>PowerPoint 簡報</vt:lpstr>
      <vt:lpstr>PowerPoint 簡報</vt:lpstr>
      <vt:lpstr>意義、局限性和未來方向</vt:lpstr>
      <vt:lpstr>意義、局限性和未來方向</vt:lpstr>
      <vt:lpstr>統整</vt:lpstr>
      <vt:lpstr>PowerPoint 簡報</vt:lpstr>
      <vt:lpstr>PowerPoint 簡報</vt:lpstr>
      <vt:lpstr>PowerPoint 簡報</vt:lpstr>
      <vt:lpstr>PowerPoint 簡報</vt:lpstr>
      <vt:lpstr>統整</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運用虛擬實境探討在緊急避難時-路線指引系統反饋在不同正確率條件中受測者之反應</dc:title>
  <dc:creator>蔡培詩</dc:creator>
  <cp:lastModifiedBy>蔡培詩</cp:lastModifiedBy>
  <cp:revision>2</cp:revision>
  <dcterms:created xsi:type="dcterms:W3CDTF">2021-08-04T16:38:35Z</dcterms:created>
  <dcterms:modified xsi:type="dcterms:W3CDTF">2021-10-15T05:18:02Z</dcterms:modified>
</cp:coreProperties>
</file>